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36"/>
  </p:notesMasterIdLst>
  <p:sldIdLst>
    <p:sldId id="258" r:id="rId2"/>
    <p:sldId id="259" r:id="rId3"/>
    <p:sldId id="283" r:id="rId4"/>
    <p:sldId id="292" r:id="rId5"/>
    <p:sldId id="297" r:id="rId6"/>
    <p:sldId id="293" r:id="rId7"/>
    <p:sldId id="294" r:id="rId8"/>
    <p:sldId id="295" r:id="rId9"/>
    <p:sldId id="298" r:id="rId10"/>
    <p:sldId id="278" r:id="rId11"/>
    <p:sldId id="279" r:id="rId12"/>
    <p:sldId id="280" r:id="rId13"/>
    <p:sldId id="281" r:id="rId14"/>
    <p:sldId id="288" r:id="rId15"/>
    <p:sldId id="287" r:id="rId16"/>
    <p:sldId id="263" r:id="rId17"/>
    <p:sldId id="289" r:id="rId18"/>
    <p:sldId id="273" r:id="rId19"/>
    <p:sldId id="275" r:id="rId20"/>
    <p:sldId id="267" r:id="rId21"/>
    <p:sldId id="270" r:id="rId22"/>
    <p:sldId id="271" r:id="rId23"/>
    <p:sldId id="272" r:id="rId24"/>
    <p:sldId id="285" r:id="rId25"/>
    <p:sldId id="286" r:id="rId26"/>
    <p:sldId id="274" r:id="rId27"/>
    <p:sldId id="269" r:id="rId28"/>
    <p:sldId id="268" r:id="rId29"/>
    <p:sldId id="299" r:id="rId30"/>
    <p:sldId id="290" r:id="rId31"/>
    <p:sldId id="291" r:id="rId32"/>
    <p:sldId id="300" r:id="rId33"/>
    <p:sldId id="276" r:id="rId34"/>
    <p:sldId id="30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43" autoAdjust="0"/>
  </p:normalViewPr>
  <p:slideViewPr>
    <p:cSldViewPr snapToGrid="0">
      <p:cViewPr varScale="1">
        <p:scale>
          <a:sx n="73" d="100"/>
          <a:sy n="73" d="100"/>
        </p:scale>
        <p:origin x="13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Sheet2!$A$3</c:f>
              <c:strCache>
                <c:ptCount val="1"/>
                <c:pt idx="0">
                  <c:v>Revenue ($ B)</c:v>
                </c:pt>
              </c:strCache>
            </c:strRef>
          </c:tx>
          <c:spPr>
            <a:ln w="28575" cap="rnd">
              <a:solidFill>
                <a:schemeClr val="accent1"/>
              </a:solidFill>
              <a:round/>
            </a:ln>
            <a:effectLst/>
          </c:spPr>
          <c:marker>
            <c:symbol val="none"/>
          </c:marker>
          <c:cat>
            <c:numRef>
              <c:f>Sheet2!$B$2:$E$2</c:f>
              <c:numCache>
                <c:formatCode>General</c:formatCode>
                <c:ptCount val="4"/>
                <c:pt idx="0">
                  <c:v>2012</c:v>
                </c:pt>
                <c:pt idx="1">
                  <c:v>2013</c:v>
                </c:pt>
                <c:pt idx="2">
                  <c:v>2014</c:v>
                </c:pt>
                <c:pt idx="3">
                  <c:v>2015</c:v>
                </c:pt>
              </c:numCache>
            </c:numRef>
          </c:cat>
          <c:val>
            <c:numRef>
              <c:f>Sheet2!$B$3:$E$3</c:f>
              <c:numCache>
                <c:formatCode>General</c:formatCode>
                <c:ptCount val="4"/>
                <c:pt idx="0">
                  <c:v>60.99</c:v>
                </c:pt>
                <c:pt idx="1">
                  <c:v>57.33</c:v>
                </c:pt>
                <c:pt idx="2">
                  <c:v>55.13</c:v>
                </c:pt>
                <c:pt idx="3">
                  <c:v>51.83</c:v>
                </c:pt>
              </c:numCache>
            </c:numRef>
          </c:val>
          <c:smooth val="0"/>
          <c:extLst>
            <c:ext xmlns:c16="http://schemas.microsoft.com/office/drawing/2014/chart" uri="{C3380CC4-5D6E-409C-BE32-E72D297353CC}">
              <c16:uniqueId val="{00000000-77C4-4B8A-ACC6-BD5DA817312C}"/>
            </c:ext>
          </c:extLst>
        </c:ser>
        <c:dLbls>
          <c:showLegendKey val="0"/>
          <c:showVal val="0"/>
          <c:showCatName val="0"/>
          <c:showSerName val="0"/>
          <c:showPercent val="0"/>
          <c:showBubbleSize val="0"/>
        </c:dLbls>
        <c:smooth val="0"/>
        <c:axId val="304671144"/>
        <c:axId val="304669832"/>
      </c:lineChart>
      <c:catAx>
        <c:axId val="304671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4669832"/>
        <c:crosses val="autoZero"/>
        <c:auto val="1"/>
        <c:lblAlgn val="ctr"/>
        <c:lblOffset val="100"/>
        <c:noMultiLvlLbl val="0"/>
      </c:catAx>
      <c:valAx>
        <c:axId val="304669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46711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178FCC-82A0-4E2F-997D-1C00143F6BAF}" type="datetimeFigureOut">
              <a:rPr lang="en-IN" smtClean="0"/>
              <a:t>10-01-2016</a:t>
            </a:fld>
            <a:endParaRPr lang="en-IN"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A7EAB4-1BFB-499D-9F41-DF5A208CEA2D}" type="slidenum">
              <a:rPr lang="en-IN" smtClean="0"/>
              <a:t>‹#›</a:t>
            </a:fld>
            <a:endParaRPr lang="en-IN" dirty="0"/>
          </a:p>
        </p:txBody>
      </p:sp>
    </p:spTree>
    <p:extLst>
      <p:ext uri="{BB962C8B-B14F-4D97-AF65-F5344CB8AC3E}">
        <p14:creationId xmlns:p14="http://schemas.microsoft.com/office/powerpoint/2010/main" val="2994688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http://www8.hp.com/us/en/hp-news/press-release.html?id=2080180#.VpI2cBV97IU</a:t>
            </a:r>
            <a:endParaRPr lang="en-IN" dirty="0"/>
          </a:p>
        </p:txBody>
      </p:sp>
      <p:sp>
        <p:nvSpPr>
          <p:cNvPr id="4" name="Slide Number Placeholder 3"/>
          <p:cNvSpPr>
            <a:spLocks noGrp="1"/>
          </p:cNvSpPr>
          <p:nvPr>
            <p:ph type="sldNum" sz="quarter" idx="10"/>
          </p:nvPr>
        </p:nvSpPr>
        <p:spPr/>
        <p:txBody>
          <a:bodyPr/>
          <a:lstStyle/>
          <a:p>
            <a:fld id="{55A7EAB4-1BFB-499D-9F41-DF5A208CEA2D}" type="slidenum">
              <a:rPr lang="en-IN" smtClean="0"/>
              <a:t>4</a:t>
            </a:fld>
            <a:endParaRPr lang="en-IN" dirty="0"/>
          </a:p>
        </p:txBody>
      </p:sp>
    </p:spTree>
    <p:extLst>
      <p:ext uri="{BB962C8B-B14F-4D97-AF65-F5344CB8AC3E}">
        <p14:creationId xmlns:p14="http://schemas.microsoft.com/office/powerpoint/2010/main" val="15019919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22</a:t>
            </a:fld>
            <a:endParaRPr lang="en-IN" altLang="zh-CN" dirty="0"/>
          </a:p>
        </p:txBody>
      </p:sp>
    </p:spTree>
    <p:extLst>
      <p:ext uri="{BB962C8B-B14F-4D97-AF65-F5344CB8AC3E}">
        <p14:creationId xmlns:p14="http://schemas.microsoft.com/office/powerpoint/2010/main" val="1169305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23</a:t>
            </a:fld>
            <a:endParaRPr lang="en-IN" altLang="zh-CN" dirty="0"/>
          </a:p>
        </p:txBody>
      </p:sp>
    </p:spTree>
    <p:extLst>
      <p:ext uri="{BB962C8B-B14F-4D97-AF65-F5344CB8AC3E}">
        <p14:creationId xmlns:p14="http://schemas.microsoft.com/office/powerpoint/2010/main" val="1044205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24</a:t>
            </a:fld>
            <a:endParaRPr lang="en-IN" altLang="zh-CN" dirty="0"/>
          </a:p>
        </p:txBody>
      </p:sp>
    </p:spTree>
    <p:extLst>
      <p:ext uri="{BB962C8B-B14F-4D97-AF65-F5344CB8AC3E}">
        <p14:creationId xmlns:p14="http://schemas.microsoft.com/office/powerpoint/2010/main" val="1757850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25</a:t>
            </a:fld>
            <a:endParaRPr lang="en-IN" altLang="zh-CN" dirty="0"/>
          </a:p>
        </p:txBody>
      </p:sp>
    </p:spTree>
    <p:extLst>
      <p:ext uri="{BB962C8B-B14F-4D97-AF65-F5344CB8AC3E}">
        <p14:creationId xmlns:p14="http://schemas.microsoft.com/office/powerpoint/2010/main" val="613155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27</a:t>
            </a:fld>
            <a:endParaRPr lang="en-IN" altLang="zh-CN" dirty="0"/>
          </a:p>
        </p:txBody>
      </p:sp>
    </p:spTree>
    <p:extLst>
      <p:ext uri="{BB962C8B-B14F-4D97-AF65-F5344CB8AC3E}">
        <p14:creationId xmlns:p14="http://schemas.microsoft.com/office/powerpoint/2010/main" val="1973040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28</a:t>
            </a:fld>
            <a:endParaRPr lang="en-IN" altLang="zh-CN" dirty="0"/>
          </a:p>
        </p:txBody>
      </p:sp>
    </p:spTree>
    <p:extLst>
      <p:ext uri="{BB962C8B-B14F-4D97-AF65-F5344CB8AC3E}">
        <p14:creationId xmlns:p14="http://schemas.microsoft.com/office/powerpoint/2010/main" val="27923403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30</a:t>
            </a:fld>
            <a:endParaRPr lang="en-IN" altLang="zh-CN" dirty="0"/>
          </a:p>
        </p:txBody>
      </p:sp>
    </p:spTree>
    <p:extLst>
      <p:ext uri="{BB962C8B-B14F-4D97-AF65-F5344CB8AC3E}">
        <p14:creationId xmlns:p14="http://schemas.microsoft.com/office/powerpoint/2010/main" val="202605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31</a:t>
            </a:fld>
            <a:endParaRPr lang="en-IN" altLang="zh-CN" dirty="0"/>
          </a:p>
        </p:txBody>
      </p:sp>
    </p:spTree>
    <p:extLst>
      <p:ext uri="{BB962C8B-B14F-4D97-AF65-F5344CB8AC3E}">
        <p14:creationId xmlns:p14="http://schemas.microsoft.com/office/powerpoint/2010/main" val="46390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34</a:t>
            </a:fld>
            <a:endParaRPr lang="en-IN" altLang="zh-CN" dirty="0"/>
          </a:p>
        </p:txBody>
      </p:sp>
    </p:spTree>
    <p:extLst>
      <p:ext uri="{BB962C8B-B14F-4D97-AF65-F5344CB8AC3E}">
        <p14:creationId xmlns:p14="http://schemas.microsoft.com/office/powerpoint/2010/main" val="40072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http://www8.hp.com/us/en/hp-news/press-release.html?id=2080180#.VpI2cBV97IU</a:t>
            </a:r>
            <a:endParaRPr lang="en-IN" dirty="0"/>
          </a:p>
        </p:txBody>
      </p:sp>
      <p:sp>
        <p:nvSpPr>
          <p:cNvPr id="4" name="Slide Number Placeholder 3"/>
          <p:cNvSpPr>
            <a:spLocks noGrp="1"/>
          </p:cNvSpPr>
          <p:nvPr>
            <p:ph type="sldNum" sz="quarter" idx="10"/>
          </p:nvPr>
        </p:nvSpPr>
        <p:spPr/>
        <p:txBody>
          <a:bodyPr/>
          <a:lstStyle/>
          <a:p>
            <a:fld id="{55A7EAB4-1BFB-499D-9F41-DF5A208CEA2D}" type="slidenum">
              <a:rPr lang="en-IN" smtClean="0"/>
              <a:t>6</a:t>
            </a:fld>
            <a:endParaRPr lang="en-IN" dirty="0"/>
          </a:p>
        </p:txBody>
      </p:sp>
    </p:spTree>
    <p:extLst>
      <p:ext uri="{BB962C8B-B14F-4D97-AF65-F5344CB8AC3E}">
        <p14:creationId xmlns:p14="http://schemas.microsoft.com/office/powerpoint/2010/main" val="2155745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http://h30261.www3.hp.com/~/media/Files/H/HP-IR/documents/events/09-15-2015/HPE-SAM2015-CFO.pdf</a:t>
            </a:r>
            <a:endParaRPr lang="en-IN" dirty="0"/>
          </a:p>
        </p:txBody>
      </p:sp>
      <p:sp>
        <p:nvSpPr>
          <p:cNvPr id="4" name="Slide Number Placeholder 3"/>
          <p:cNvSpPr>
            <a:spLocks noGrp="1"/>
          </p:cNvSpPr>
          <p:nvPr>
            <p:ph type="sldNum" sz="quarter" idx="10"/>
          </p:nvPr>
        </p:nvSpPr>
        <p:spPr/>
        <p:txBody>
          <a:bodyPr/>
          <a:lstStyle/>
          <a:p>
            <a:fld id="{55A7EAB4-1BFB-499D-9F41-DF5A208CEA2D}" type="slidenum">
              <a:rPr lang="en-IN" smtClean="0"/>
              <a:t>7</a:t>
            </a:fld>
            <a:endParaRPr lang="en-IN" dirty="0"/>
          </a:p>
        </p:txBody>
      </p:sp>
    </p:spTree>
    <p:extLst>
      <p:ext uri="{BB962C8B-B14F-4D97-AF65-F5344CB8AC3E}">
        <p14:creationId xmlns:p14="http://schemas.microsoft.com/office/powerpoint/2010/main" val="2341473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http://h30261.www3.hp.com/~/media/Files/H/HP-IR/documents/events/09-15-2015/HPE-SAM2015-CFO.pdf</a:t>
            </a:r>
            <a:endParaRPr lang="en-IN" dirty="0"/>
          </a:p>
        </p:txBody>
      </p:sp>
      <p:sp>
        <p:nvSpPr>
          <p:cNvPr id="4" name="Slide Number Placeholder 3"/>
          <p:cNvSpPr>
            <a:spLocks noGrp="1"/>
          </p:cNvSpPr>
          <p:nvPr>
            <p:ph type="sldNum" sz="quarter" idx="10"/>
          </p:nvPr>
        </p:nvSpPr>
        <p:spPr/>
        <p:txBody>
          <a:bodyPr/>
          <a:lstStyle/>
          <a:p>
            <a:fld id="{55A7EAB4-1BFB-499D-9F41-DF5A208CEA2D}" type="slidenum">
              <a:rPr lang="en-IN" smtClean="0"/>
              <a:t>8</a:t>
            </a:fld>
            <a:endParaRPr lang="en-IN" dirty="0"/>
          </a:p>
        </p:txBody>
      </p:sp>
    </p:spTree>
    <p:extLst>
      <p:ext uri="{BB962C8B-B14F-4D97-AF65-F5344CB8AC3E}">
        <p14:creationId xmlns:p14="http://schemas.microsoft.com/office/powerpoint/2010/main" val="2943428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16</a:t>
            </a:fld>
            <a:endParaRPr lang="en-IN" altLang="zh-CN" dirty="0"/>
          </a:p>
        </p:txBody>
      </p:sp>
    </p:spTree>
    <p:extLst>
      <p:ext uri="{BB962C8B-B14F-4D97-AF65-F5344CB8AC3E}">
        <p14:creationId xmlns:p14="http://schemas.microsoft.com/office/powerpoint/2010/main" val="1949945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17</a:t>
            </a:fld>
            <a:endParaRPr lang="en-IN" altLang="zh-CN" dirty="0"/>
          </a:p>
        </p:txBody>
      </p:sp>
    </p:spTree>
    <p:extLst>
      <p:ext uri="{BB962C8B-B14F-4D97-AF65-F5344CB8AC3E}">
        <p14:creationId xmlns:p14="http://schemas.microsoft.com/office/powerpoint/2010/main" val="127240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19</a:t>
            </a:fld>
            <a:endParaRPr lang="en-IN" altLang="zh-CN" dirty="0"/>
          </a:p>
        </p:txBody>
      </p:sp>
    </p:spTree>
    <p:extLst>
      <p:ext uri="{BB962C8B-B14F-4D97-AF65-F5344CB8AC3E}">
        <p14:creationId xmlns:p14="http://schemas.microsoft.com/office/powerpoint/2010/main" val="904708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20</a:t>
            </a:fld>
            <a:endParaRPr lang="en-IN" altLang="zh-CN" dirty="0"/>
          </a:p>
        </p:txBody>
      </p:sp>
    </p:spTree>
    <p:extLst>
      <p:ext uri="{BB962C8B-B14F-4D97-AF65-F5344CB8AC3E}">
        <p14:creationId xmlns:p14="http://schemas.microsoft.com/office/powerpoint/2010/main" val="1340501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a:spcBef>
                <a:spcPct val="0"/>
              </a:spcBef>
            </a:pPr>
            <a:endParaRPr lang="en-US" altLang="zh-CN" dirty="0" smtClean="0"/>
          </a:p>
        </p:txBody>
      </p:sp>
      <p:sp>
        <p:nvSpPr>
          <p:cNvPr id="19460" name="Slide Number Placeholder 3"/>
          <p:cNvSpPr>
            <a:spLocks noGrp="1"/>
          </p:cNvSpPr>
          <p:nvPr>
            <p:ph type="sldNum" sz="quarter" idx="5"/>
          </p:nvPr>
        </p:nvSpPr>
        <p:spPr bwMode="auto">
          <a:noFill/>
          <a:ln>
            <a:miter lim="800000"/>
            <a:headEnd/>
            <a:tailEnd/>
          </a:ln>
        </p:spPr>
        <p:txBody>
          <a:bodyPr/>
          <a:lstStyle/>
          <a:p>
            <a:fld id="{B1A7BD40-1F29-4830-994E-FD90935348A0}" type="slidenum">
              <a:rPr lang="en-IN" altLang="zh-CN"/>
              <a:pPr/>
              <a:t>21</a:t>
            </a:fld>
            <a:endParaRPr lang="en-IN" altLang="zh-CN" dirty="0"/>
          </a:p>
        </p:txBody>
      </p:sp>
    </p:spTree>
    <p:extLst>
      <p:ext uri="{BB962C8B-B14F-4D97-AF65-F5344CB8AC3E}">
        <p14:creationId xmlns:p14="http://schemas.microsoft.com/office/powerpoint/2010/main" val="1491289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1C59252-469C-4E24-844E-5843867A1B0B}" type="datetimeFigureOut">
              <a:rPr lang="en-IN" smtClean="0"/>
              <a:t>10-01-2016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452E6B6-09C0-4FB1-94E5-A6FB1AA81D2B}" type="slidenum">
              <a:rPr lang="en-IN" smtClean="0"/>
              <a:t>‹#›</a:t>
            </a:fld>
            <a:endParaRPr lang="en-IN" dirty="0"/>
          </a:p>
        </p:txBody>
      </p:sp>
    </p:spTree>
    <p:extLst>
      <p:ext uri="{BB962C8B-B14F-4D97-AF65-F5344CB8AC3E}">
        <p14:creationId xmlns:p14="http://schemas.microsoft.com/office/powerpoint/2010/main" val="212903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C59252-469C-4E24-844E-5843867A1B0B}" type="datetimeFigureOut">
              <a:rPr lang="en-IN" smtClean="0"/>
              <a:t>10-01-2016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452E6B6-09C0-4FB1-94E5-A6FB1AA81D2B}" type="slidenum">
              <a:rPr lang="en-IN" smtClean="0"/>
              <a:t>‹#›</a:t>
            </a:fld>
            <a:endParaRPr lang="en-IN" dirty="0"/>
          </a:p>
        </p:txBody>
      </p:sp>
    </p:spTree>
    <p:extLst>
      <p:ext uri="{BB962C8B-B14F-4D97-AF65-F5344CB8AC3E}">
        <p14:creationId xmlns:p14="http://schemas.microsoft.com/office/powerpoint/2010/main" val="1282969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C59252-469C-4E24-844E-5843867A1B0B}" type="datetimeFigureOut">
              <a:rPr lang="en-IN" smtClean="0"/>
              <a:t>10-01-2016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452E6B6-09C0-4FB1-94E5-A6FB1AA81D2B}" type="slidenum">
              <a:rPr lang="en-IN" smtClean="0"/>
              <a:t>‹#›</a:t>
            </a:fld>
            <a:endParaRPr lang="en-IN" dirty="0"/>
          </a:p>
        </p:txBody>
      </p:sp>
    </p:spTree>
    <p:extLst>
      <p:ext uri="{BB962C8B-B14F-4D97-AF65-F5344CB8AC3E}">
        <p14:creationId xmlns:p14="http://schemas.microsoft.com/office/powerpoint/2010/main" val="249176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C59252-469C-4E24-844E-5843867A1B0B}" type="datetimeFigureOut">
              <a:rPr lang="en-IN" smtClean="0"/>
              <a:t>10-01-2016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452E6B6-09C0-4FB1-94E5-A6FB1AA81D2B}" type="slidenum">
              <a:rPr lang="en-IN" smtClean="0"/>
              <a:t>‹#›</a:t>
            </a:fld>
            <a:endParaRPr lang="en-IN" dirty="0"/>
          </a:p>
        </p:txBody>
      </p:sp>
    </p:spTree>
    <p:extLst>
      <p:ext uri="{BB962C8B-B14F-4D97-AF65-F5344CB8AC3E}">
        <p14:creationId xmlns:p14="http://schemas.microsoft.com/office/powerpoint/2010/main" val="1839193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C59252-469C-4E24-844E-5843867A1B0B}" type="datetimeFigureOut">
              <a:rPr lang="en-IN" smtClean="0"/>
              <a:t>10-01-2016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452E6B6-09C0-4FB1-94E5-A6FB1AA81D2B}" type="slidenum">
              <a:rPr lang="en-IN" smtClean="0"/>
              <a:t>‹#›</a:t>
            </a:fld>
            <a:endParaRPr lang="en-IN" dirty="0"/>
          </a:p>
        </p:txBody>
      </p:sp>
    </p:spTree>
    <p:extLst>
      <p:ext uri="{BB962C8B-B14F-4D97-AF65-F5344CB8AC3E}">
        <p14:creationId xmlns:p14="http://schemas.microsoft.com/office/powerpoint/2010/main" val="2255271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1C59252-469C-4E24-844E-5843867A1B0B}" type="datetimeFigureOut">
              <a:rPr lang="en-IN" smtClean="0"/>
              <a:t>10-01-2016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A452E6B6-09C0-4FB1-94E5-A6FB1AA81D2B}" type="slidenum">
              <a:rPr lang="en-IN" smtClean="0"/>
              <a:t>‹#›</a:t>
            </a:fld>
            <a:endParaRPr lang="en-IN" dirty="0"/>
          </a:p>
        </p:txBody>
      </p:sp>
    </p:spTree>
    <p:extLst>
      <p:ext uri="{BB962C8B-B14F-4D97-AF65-F5344CB8AC3E}">
        <p14:creationId xmlns:p14="http://schemas.microsoft.com/office/powerpoint/2010/main" val="1340377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1C59252-469C-4E24-844E-5843867A1B0B}" type="datetimeFigureOut">
              <a:rPr lang="en-IN" smtClean="0"/>
              <a:t>10-01-2016</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A452E6B6-09C0-4FB1-94E5-A6FB1AA81D2B}" type="slidenum">
              <a:rPr lang="en-IN" smtClean="0"/>
              <a:t>‹#›</a:t>
            </a:fld>
            <a:endParaRPr lang="en-IN" dirty="0"/>
          </a:p>
        </p:txBody>
      </p:sp>
    </p:spTree>
    <p:extLst>
      <p:ext uri="{BB962C8B-B14F-4D97-AF65-F5344CB8AC3E}">
        <p14:creationId xmlns:p14="http://schemas.microsoft.com/office/powerpoint/2010/main" val="1943080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1C59252-469C-4E24-844E-5843867A1B0B}" type="datetimeFigureOut">
              <a:rPr lang="en-IN" smtClean="0"/>
              <a:t>10-01-2016</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A452E6B6-09C0-4FB1-94E5-A6FB1AA81D2B}" type="slidenum">
              <a:rPr lang="en-IN" smtClean="0"/>
              <a:t>‹#›</a:t>
            </a:fld>
            <a:endParaRPr lang="en-IN" dirty="0"/>
          </a:p>
        </p:txBody>
      </p:sp>
    </p:spTree>
    <p:extLst>
      <p:ext uri="{BB962C8B-B14F-4D97-AF65-F5344CB8AC3E}">
        <p14:creationId xmlns:p14="http://schemas.microsoft.com/office/powerpoint/2010/main" val="64995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59252-469C-4E24-844E-5843867A1B0B}" type="datetimeFigureOut">
              <a:rPr lang="en-IN" smtClean="0"/>
              <a:t>10-01-2016</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A452E6B6-09C0-4FB1-94E5-A6FB1AA81D2B}" type="slidenum">
              <a:rPr lang="en-IN" smtClean="0"/>
              <a:t>‹#›</a:t>
            </a:fld>
            <a:endParaRPr lang="en-IN" dirty="0"/>
          </a:p>
        </p:txBody>
      </p:sp>
    </p:spTree>
    <p:extLst>
      <p:ext uri="{BB962C8B-B14F-4D97-AF65-F5344CB8AC3E}">
        <p14:creationId xmlns:p14="http://schemas.microsoft.com/office/powerpoint/2010/main" val="184286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1C59252-469C-4E24-844E-5843867A1B0B}" type="datetimeFigureOut">
              <a:rPr lang="en-IN" smtClean="0"/>
              <a:t>10-01-2016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A452E6B6-09C0-4FB1-94E5-A6FB1AA81D2B}" type="slidenum">
              <a:rPr lang="en-IN" smtClean="0"/>
              <a:t>‹#›</a:t>
            </a:fld>
            <a:endParaRPr lang="en-IN" dirty="0"/>
          </a:p>
        </p:txBody>
      </p:sp>
    </p:spTree>
    <p:extLst>
      <p:ext uri="{BB962C8B-B14F-4D97-AF65-F5344CB8AC3E}">
        <p14:creationId xmlns:p14="http://schemas.microsoft.com/office/powerpoint/2010/main" val="175710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1C59252-469C-4E24-844E-5843867A1B0B}" type="datetimeFigureOut">
              <a:rPr lang="en-IN" smtClean="0"/>
              <a:t>10-01-2016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A452E6B6-09C0-4FB1-94E5-A6FB1AA81D2B}" type="slidenum">
              <a:rPr lang="en-IN" smtClean="0"/>
              <a:t>‹#›</a:t>
            </a:fld>
            <a:endParaRPr lang="en-IN" dirty="0"/>
          </a:p>
        </p:txBody>
      </p:sp>
    </p:spTree>
    <p:extLst>
      <p:ext uri="{BB962C8B-B14F-4D97-AF65-F5344CB8AC3E}">
        <p14:creationId xmlns:p14="http://schemas.microsoft.com/office/powerpoint/2010/main" val="179166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C59252-469C-4E24-844E-5843867A1B0B}" type="datetimeFigureOut">
              <a:rPr lang="en-IN" smtClean="0"/>
              <a:t>10-01-2016</a:t>
            </a:fld>
            <a:endParaRPr lang="en-IN"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452E6B6-09C0-4FB1-94E5-A6FB1AA81D2B}" type="slidenum">
              <a:rPr lang="en-IN" smtClean="0"/>
              <a:t>‹#›</a:t>
            </a:fld>
            <a:endParaRPr lang="en-IN" dirty="0"/>
          </a:p>
        </p:txBody>
      </p:sp>
    </p:spTree>
    <p:extLst>
      <p:ext uri="{BB962C8B-B14F-4D97-AF65-F5344CB8AC3E}">
        <p14:creationId xmlns:p14="http://schemas.microsoft.com/office/powerpoint/2010/main" val="4061674114"/>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HP Enterprises</a:t>
            </a:r>
            <a:endParaRPr lang="en-IN" dirty="0"/>
          </a:p>
        </p:txBody>
      </p:sp>
    </p:spTree>
    <p:extLst>
      <p:ext uri="{BB962C8B-B14F-4D97-AF65-F5344CB8AC3E}">
        <p14:creationId xmlns:p14="http://schemas.microsoft.com/office/powerpoint/2010/main" val="2753717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19" y="284176"/>
            <a:ext cx="7772400" cy="775367"/>
          </a:xfrm>
        </p:spPr>
        <p:txBody>
          <a:bodyPr>
            <a:normAutofit/>
          </a:bodyPr>
          <a:lstStyle/>
          <a:p>
            <a:r>
              <a:rPr lang="en-IN" dirty="0" smtClean="0"/>
              <a:t>HPE Market Offerings</a:t>
            </a:r>
            <a:endParaRPr lang="en-IN" dirty="0"/>
          </a:p>
        </p:txBody>
      </p:sp>
      <p:sp>
        <p:nvSpPr>
          <p:cNvPr id="3" name="Content Placeholder 2"/>
          <p:cNvSpPr>
            <a:spLocks noGrp="1"/>
          </p:cNvSpPr>
          <p:nvPr>
            <p:ph idx="1"/>
          </p:nvPr>
        </p:nvSpPr>
        <p:spPr>
          <a:xfrm>
            <a:off x="570719" y="1059543"/>
            <a:ext cx="7886700" cy="4351338"/>
          </a:xfrm>
        </p:spPr>
        <p:txBody>
          <a:bodyPr>
            <a:noAutofit/>
          </a:bodyPr>
          <a:lstStyle/>
          <a:p>
            <a:pPr marL="95250" indent="0" defTabSz="914400">
              <a:spcBef>
                <a:spcPts val="0"/>
              </a:spcBef>
              <a:buNone/>
              <a:defRPr/>
            </a:pPr>
            <a:r>
              <a:rPr lang="en-IN" sz="1400" b="1" u="sng" dirty="0"/>
              <a:t>x86 </a:t>
            </a:r>
            <a:r>
              <a:rPr lang="en-IN" sz="1400" b="1" u="sng" dirty="0" smtClean="0"/>
              <a:t>Servers: </a:t>
            </a:r>
          </a:p>
          <a:p>
            <a:pPr marL="355600" indent="-260350" fontAlgn="auto">
              <a:spcBef>
                <a:spcPts val="0"/>
              </a:spcBef>
              <a:spcAft>
                <a:spcPts val="0"/>
              </a:spcAft>
              <a:defRPr/>
            </a:pPr>
            <a:r>
              <a:rPr lang="en-IN" sz="1200" dirty="0"/>
              <a:t>HPE's range of x86 servers spans multiple markets, form factors and price points — enabling </a:t>
            </a:r>
            <a:r>
              <a:rPr lang="en-IN" sz="1200" dirty="0" smtClean="0"/>
              <a:t>HPE to </a:t>
            </a:r>
            <a:r>
              <a:rPr lang="en-IN" sz="1200" dirty="0"/>
              <a:t>become the volume market leader globally and in most product segments. </a:t>
            </a:r>
            <a:endParaRPr lang="en-IN" sz="1200" dirty="0" smtClean="0"/>
          </a:p>
          <a:p>
            <a:pPr marL="95250" indent="0" defTabSz="914400" fontAlgn="auto">
              <a:spcBef>
                <a:spcPts val="0"/>
              </a:spcBef>
              <a:spcAft>
                <a:spcPts val="0"/>
              </a:spcAft>
              <a:buNone/>
              <a:defRPr/>
            </a:pPr>
            <a:endParaRPr lang="en-IN" sz="1400" b="1" u="sng" dirty="0" smtClean="0"/>
          </a:p>
          <a:p>
            <a:pPr marL="95250" indent="0" defTabSz="914400" fontAlgn="auto">
              <a:spcBef>
                <a:spcPts val="0"/>
              </a:spcBef>
              <a:spcAft>
                <a:spcPts val="0"/>
              </a:spcAft>
              <a:buNone/>
              <a:defRPr/>
            </a:pPr>
            <a:r>
              <a:rPr lang="en-IN" sz="1400" b="1" u="sng" dirty="0" smtClean="0"/>
              <a:t>Integrated Systems:</a:t>
            </a:r>
          </a:p>
          <a:p>
            <a:pPr marL="355600" indent="-260350" fontAlgn="auto">
              <a:spcBef>
                <a:spcPts val="0"/>
              </a:spcBef>
              <a:spcAft>
                <a:spcPts val="0"/>
              </a:spcAft>
              <a:defRPr/>
            </a:pPr>
            <a:r>
              <a:rPr lang="en-IN" sz="1200" dirty="0"/>
              <a:t>HPE is in a solid position to increase market share by delivering one </a:t>
            </a:r>
            <a:r>
              <a:rPr lang="en-IN" sz="1200" dirty="0" smtClean="0"/>
              <a:t>of the </a:t>
            </a:r>
            <a:r>
              <a:rPr lang="en-IN" sz="1200" dirty="0"/>
              <a:t>broadest ranges of integrated system — from 200-HC StoreVirtual to ConvergedSystem. </a:t>
            </a:r>
            <a:endParaRPr lang="en-IN" sz="1200" dirty="0" smtClean="0"/>
          </a:p>
          <a:p>
            <a:pPr marL="355600" indent="-260350" fontAlgn="auto">
              <a:spcBef>
                <a:spcPts val="0"/>
              </a:spcBef>
              <a:spcAft>
                <a:spcPts val="0"/>
              </a:spcAft>
              <a:defRPr/>
            </a:pPr>
            <a:endParaRPr lang="en-IN" sz="1200" dirty="0"/>
          </a:p>
          <a:p>
            <a:pPr marL="95250" indent="0" defTabSz="914400">
              <a:spcBef>
                <a:spcPts val="0"/>
              </a:spcBef>
              <a:buNone/>
              <a:defRPr/>
            </a:pPr>
            <a:r>
              <a:rPr lang="en-IN" sz="1400" b="1" u="sng" dirty="0"/>
              <a:t>Storage:</a:t>
            </a:r>
          </a:p>
          <a:p>
            <a:pPr marL="355600" indent="-260350">
              <a:spcBef>
                <a:spcPts val="0"/>
              </a:spcBef>
              <a:defRPr/>
            </a:pPr>
            <a:r>
              <a:rPr lang="en-IN" sz="1200" dirty="0"/>
              <a:t>HPE's general-purpose storage systems and its data backup and recovery offerings represent the strength of its storage portfolio. With accelerating revenue, the HPE 3PAR StoreServ Storage features robust data services software, high availability and competitive all-flash-array models</a:t>
            </a:r>
            <a:r>
              <a:rPr lang="en-IN" sz="1200" dirty="0" smtClean="0"/>
              <a:t>.</a:t>
            </a:r>
          </a:p>
          <a:p>
            <a:pPr marL="355600" indent="-260350">
              <a:spcBef>
                <a:spcPts val="0"/>
              </a:spcBef>
              <a:defRPr/>
            </a:pPr>
            <a:endParaRPr lang="en-IN" sz="1200" dirty="0"/>
          </a:p>
          <a:p>
            <a:pPr marL="95250" indent="0">
              <a:spcBef>
                <a:spcPts val="0"/>
              </a:spcBef>
              <a:buNone/>
              <a:defRPr/>
            </a:pPr>
            <a:r>
              <a:rPr lang="en-IN" sz="1200" b="1" u="sng" dirty="0" smtClean="0"/>
              <a:t>Networking:</a:t>
            </a:r>
          </a:p>
          <a:p>
            <a:pPr marL="355600" indent="-260350">
              <a:spcBef>
                <a:spcPts val="0"/>
              </a:spcBef>
              <a:defRPr/>
            </a:pPr>
            <a:r>
              <a:rPr lang="en-IN" sz="1200" dirty="0"/>
              <a:t>HPE continued as the clear No. 2 player in enterprise networking and significantly expanded </a:t>
            </a:r>
            <a:r>
              <a:rPr lang="en-IN" sz="1200" dirty="0" smtClean="0"/>
              <a:t>its capabilities </a:t>
            </a:r>
            <a:r>
              <a:rPr lang="en-IN" sz="1200" dirty="0"/>
              <a:t>during 2015 with the acquisition of Aruba Networks — a leader in enterprise </a:t>
            </a:r>
            <a:r>
              <a:rPr lang="en-IN" sz="1200" dirty="0" smtClean="0"/>
              <a:t>wireless networks</a:t>
            </a:r>
            <a:r>
              <a:rPr lang="en-IN" sz="1200" dirty="0"/>
              <a:t>. HPE continued to develop its software-defined networking (SDN) solutions with </a:t>
            </a:r>
            <a:r>
              <a:rPr lang="en-IN" sz="1200" dirty="0" smtClean="0"/>
              <a:t>additions to </a:t>
            </a:r>
            <a:r>
              <a:rPr lang="en-IN" sz="1200" dirty="0"/>
              <a:t>the SDN App Store, as well as significant investments in open-networking options, including </a:t>
            </a:r>
            <a:r>
              <a:rPr lang="en-IN" sz="1200" dirty="0" smtClean="0"/>
              <a:t>the introduction </a:t>
            </a:r>
            <a:r>
              <a:rPr lang="en-IN" sz="1200" dirty="0"/>
              <a:t>of the Altoline brite-box switching platform and taking the lead role in OpenSwitch — </a:t>
            </a:r>
            <a:r>
              <a:rPr lang="en-IN" sz="1200" dirty="0" smtClean="0"/>
              <a:t>a new</a:t>
            </a:r>
            <a:r>
              <a:rPr lang="en-IN" sz="1200" dirty="0"/>
              <a:t>, open-source switch OS. </a:t>
            </a:r>
            <a:endParaRPr lang="en-IN" sz="1200" dirty="0" smtClean="0"/>
          </a:p>
          <a:p>
            <a:pPr marL="355600" indent="-260350">
              <a:spcBef>
                <a:spcPts val="0"/>
              </a:spcBef>
              <a:defRPr/>
            </a:pPr>
            <a:endParaRPr lang="en-IN" sz="1200" dirty="0"/>
          </a:p>
          <a:p>
            <a:pPr marL="95250" indent="0">
              <a:spcBef>
                <a:spcPts val="0"/>
              </a:spcBef>
              <a:buNone/>
              <a:defRPr/>
            </a:pPr>
            <a:r>
              <a:rPr lang="en-IN" sz="1200" b="1" u="sng" dirty="0"/>
              <a:t>Infrastructure Management </a:t>
            </a:r>
            <a:r>
              <a:rPr lang="en-IN" sz="1200" b="1" u="sng" dirty="0" smtClean="0"/>
              <a:t>Software</a:t>
            </a:r>
          </a:p>
          <a:p>
            <a:pPr marL="355600" indent="-260350">
              <a:spcBef>
                <a:spcPts val="0"/>
              </a:spcBef>
              <a:defRPr/>
            </a:pPr>
            <a:r>
              <a:rPr lang="en-IN" sz="1200" dirty="0"/>
              <a:t>HPE's infrastructure management software covers a nearly comprehensive range of functionality. It extends from the ability to monitor all layers of the typical IT stack from network through application, and through the automated delivery of changes to the enabling of machine responses to observed or anticipated </a:t>
            </a:r>
            <a:r>
              <a:rPr lang="en-IN" sz="1200" dirty="0" smtClean="0"/>
              <a:t>incidents</a:t>
            </a:r>
          </a:p>
          <a:p>
            <a:pPr marL="355600" indent="-260350">
              <a:spcBef>
                <a:spcPts val="0"/>
              </a:spcBef>
              <a:defRPr/>
            </a:pPr>
            <a:endParaRPr lang="en-IN" sz="1200" dirty="0"/>
          </a:p>
          <a:p>
            <a:pPr marL="95250" indent="0">
              <a:spcBef>
                <a:spcPts val="0"/>
              </a:spcBef>
              <a:buNone/>
              <a:defRPr/>
            </a:pPr>
            <a:r>
              <a:rPr lang="en-IN" sz="1200" b="1" u="sng" dirty="0"/>
              <a:t>Cloud </a:t>
            </a:r>
            <a:r>
              <a:rPr lang="en-IN" sz="1200" b="1" u="sng" dirty="0" smtClean="0"/>
              <a:t>Software</a:t>
            </a:r>
          </a:p>
          <a:p>
            <a:pPr marL="355600" indent="-260350">
              <a:spcBef>
                <a:spcPts val="0"/>
              </a:spcBef>
              <a:defRPr/>
            </a:pPr>
            <a:r>
              <a:rPr lang="en-IN" sz="1200" dirty="0"/>
              <a:t>HPE's cloud software offerings include Helion OpenStack for infrastructure as a service (IaaS); Eucalyptus, which is a private cloud for IaaS with Amazon Web Services (AWS) compatibility; Helion Development Platform for platform as a service (PaaS); Propel (for service catalog aggregation), CSA (for multicloud management); and CloudSystem, which leverages HPE hardware with cloud software. </a:t>
            </a:r>
          </a:p>
        </p:txBody>
      </p:sp>
    </p:spTree>
    <p:extLst>
      <p:ext uri="{BB962C8B-B14F-4D97-AF65-F5344CB8AC3E}">
        <p14:creationId xmlns:p14="http://schemas.microsoft.com/office/powerpoint/2010/main" val="2593531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19" y="284176"/>
            <a:ext cx="7772400" cy="775367"/>
          </a:xfrm>
        </p:spPr>
        <p:txBody>
          <a:bodyPr>
            <a:normAutofit/>
          </a:bodyPr>
          <a:lstStyle/>
          <a:p>
            <a:r>
              <a:rPr lang="en-IN" dirty="0" smtClean="0"/>
              <a:t>HPE Market Offerings</a:t>
            </a:r>
            <a:endParaRPr lang="en-IN" dirty="0"/>
          </a:p>
        </p:txBody>
      </p:sp>
      <p:sp>
        <p:nvSpPr>
          <p:cNvPr id="3" name="Content Placeholder 2"/>
          <p:cNvSpPr>
            <a:spLocks noGrp="1"/>
          </p:cNvSpPr>
          <p:nvPr>
            <p:ph idx="1"/>
          </p:nvPr>
        </p:nvSpPr>
        <p:spPr>
          <a:xfrm>
            <a:off x="570719" y="1059542"/>
            <a:ext cx="7886700" cy="5524137"/>
          </a:xfrm>
        </p:spPr>
        <p:txBody>
          <a:bodyPr>
            <a:noAutofit/>
          </a:bodyPr>
          <a:lstStyle/>
          <a:p>
            <a:pPr marL="95250" indent="0" defTabSz="914400">
              <a:spcBef>
                <a:spcPts val="0"/>
              </a:spcBef>
              <a:buNone/>
              <a:defRPr/>
            </a:pPr>
            <a:r>
              <a:rPr lang="en-IN" sz="1400" b="1" u="sng" dirty="0"/>
              <a:t>Application Life Cycle </a:t>
            </a:r>
            <a:r>
              <a:rPr lang="en-IN" sz="1400" b="1" u="sng" dirty="0" smtClean="0"/>
              <a:t>Management</a:t>
            </a:r>
          </a:p>
          <a:p>
            <a:pPr marL="355600" indent="-260350">
              <a:spcBef>
                <a:spcPts val="0"/>
              </a:spcBef>
              <a:defRPr/>
            </a:pPr>
            <a:r>
              <a:rPr lang="en-IN" sz="1200" dirty="0" smtClean="0"/>
              <a:t>HPE's </a:t>
            </a:r>
            <a:r>
              <a:rPr lang="en-IN" sz="1200" dirty="0"/>
              <a:t>Application Development Life Cycle Management (ADLM) suite is anchored by its </a:t>
            </a:r>
            <a:r>
              <a:rPr lang="en-IN" sz="1200" dirty="0" smtClean="0"/>
              <a:t>market leading testing </a:t>
            </a:r>
            <a:r>
              <a:rPr lang="en-IN" sz="1200" dirty="0"/>
              <a:t>tools. Although these lagged the market for several years, the last two years </a:t>
            </a:r>
            <a:r>
              <a:rPr lang="en-IN" sz="1200" dirty="0" smtClean="0"/>
              <a:t>have seen </a:t>
            </a:r>
            <a:r>
              <a:rPr lang="en-IN" sz="1200" dirty="0"/>
              <a:t>positive and accelerating improvement and innovation. </a:t>
            </a:r>
            <a:endParaRPr lang="en-IN" sz="1200" dirty="0" smtClean="0"/>
          </a:p>
          <a:p>
            <a:pPr marL="755650" lvl="1" indent="-260350" defTabSz="914400">
              <a:spcBef>
                <a:spcPts val="0"/>
              </a:spcBef>
              <a:buFont typeface="Arial" charset="0"/>
              <a:buChar char="–"/>
              <a:defRPr/>
            </a:pPr>
            <a:r>
              <a:rPr lang="en-IN" sz="1200" dirty="0"/>
              <a:t>During the past year, HPE has moved to reaffirm its market leadership in software testing tools. This includes improved support for mobile tools aimed at agile teams, as well as support for open source</a:t>
            </a:r>
            <a:r>
              <a:rPr lang="en-IN" sz="1200" dirty="0" smtClean="0"/>
              <a:t>.</a:t>
            </a:r>
          </a:p>
          <a:p>
            <a:pPr marL="755650" lvl="1" indent="-260350" defTabSz="914400">
              <a:spcBef>
                <a:spcPts val="0"/>
              </a:spcBef>
              <a:buFont typeface="Arial" charset="0"/>
              <a:buChar char="–"/>
              <a:defRPr/>
            </a:pPr>
            <a:endParaRPr lang="en-IN" sz="1200" dirty="0"/>
          </a:p>
          <a:p>
            <a:pPr marL="95250" lvl="1" indent="0" defTabSz="914400">
              <a:spcBef>
                <a:spcPts val="0"/>
              </a:spcBef>
              <a:buNone/>
              <a:defRPr/>
            </a:pPr>
            <a:r>
              <a:rPr lang="en-IN" sz="1400" b="1" u="sng" dirty="0"/>
              <a:t>Information </a:t>
            </a:r>
            <a:r>
              <a:rPr lang="en-IN" sz="1400" b="1" u="sng" dirty="0" smtClean="0"/>
              <a:t>Management</a:t>
            </a:r>
          </a:p>
          <a:p>
            <a:pPr marL="355600" lvl="1" indent="-260350">
              <a:spcBef>
                <a:spcPts val="0"/>
              </a:spcBef>
              <a:defRPr/>
            </a:pPr>
            <a:r>
              <a:rPr lang="en-IN" sz="1200" dirty="0"/>
              <a:t>Includes Big Data and Information Management &amp; </a:t>
            </a:r>
            <a:r>
              <a:rPr lang="en-IN" sz="1200" dirty="0" smtClean="0"/>
              <a:t>Governance</a:t>
            </a:r>
          </a:p>
          <a:p>
            <a:pPr marL="355600" lvl="1" indent="-260350">
              <a:spcBef>
                <a:spcPts val="0"/>
              </a:spcBef>
              <a:defRPr/>
            </a:pPr>
            <a:endParaRPr lang="en-IN" sz="1200" dirty="0"/>
          </a:p>
          <a:p>
            <a:pPr marL="95250" lvl="1" indent="0" defTabSz="914400">
              <a:spcBef>
                <a:spcPts val="0"/>
              </a:spcBef>
              <a:buNone/>
              <a:defRPr/>
            </a:pPr>
            <a:r>
              <a:rPr lang="en-IN" sz="1400" b="1" u="sng" dirty="0"/>
              <a:t>Information </a:t>
            </a:r>
            <a:r>
              <a:rPr lang="en-IN" sz="1400" b="1" u="sng" dirty="0" smtClean="0"/>
              <a:t>Security</a:t>
            </a:r>
          </a:p>
          <a:p>
            <a:pPr marL="355600" lvl="1" indent="-260350">
              <a:spcBef>
                <a:spcPts val="0"/>
              </a:spcBef>
              <a:defRPr/>
            </a:pPr>
            <a:r>
              <a:rPr lang="en-IN" sz="1200" dirty="0" smtClean="0"/>
              <a:t>In application </a:t>
            </a:r>
            <a:r>
              <a:rPr lang="en-IN" sz="1200" dirty="0"/>
              <a:t>security testing, HPE's Fortify solutions are strong, addressing enterprise </a:t>
            </a:r>
            <a:r>
              <a:rPr lang="en-IN" sz="1200" dirty="0" smtClean="0"/>
              <a:t>requirements for </a:t>
            </a:r>
            <a:r>
              <a:rPr lang="en-IN" sz="1200" dirty="0"/>
              <a:t>products and services, as well as mobile application testing capabilities</a:t>
            </a:r>
            <a:r>
              <a:rPr lang="en-IN" sz="1200" dirty="0" smtClean="0"/>
              <a:t>.</a:t>
            </a:r>
          </a:p>
          <a:p>
            <a:pPr marL="355600" lvl="1" indent="-260350">
              <a:spcBef>
                <a:spcPts val="0"/>
              </a:spcBef>
              <a:defRPr/>
            </a:pPr>
            <a:endParaRPr lang="en-IN" sz="1200" dirty="0"/>
          </a:p>
          <a:p>
            <a:pPr marL="95250" lvl="1" indent="0" defTabSz="914400">
              <a:spcBef>
                <a:spcPts val="0"/>
              </a:spcBef>
              <a:buNone/>
              <a:defRPr/>
            </a:pPr>
            <a:r>
              <a:rPr lang="en-IN" sz="1400" b="1" u="sng" dirty="0"/>
              <a:t>Workload and Cloud </a:t>
            </a:r>
            <a:r>
              <a:rPr lang="en-IN" sz="1400" b="1" u="sng" dirty="0" smtClean="0"/>
              <a:t>Solutions</a:t>
            </a:r>
          </a:p>
          <a:p>
            <a:pPr marL="355600" lvl="1" indent="-260350">
              <a:spcBef>
                <a:spcPts val="0"/>
              </a:spcBef>
              <a:defRPr/>
            </a:pPr>
            <a:r>
              <a:rPr lang="en-IN" sz="1200" dirty="0"/>
              <a:t>HPE's focus is on workload transformation to a hybrid environment through modular modernization</a:t>
            </a:r>
            <a:r>
              <a:rPr lang="en-IN" sz="1200" dirty="0" smtClean="0"/>
              <a:t>, hosted </a:t>
            </a:r>
            <a:r>
              <a:rPr lang="en-IN" sz="1200" dirty="0"/>
              <a:t>and managed private clouds, and managed services broadly</a:t>
            </a:r>
            <a:r>
              <a:rPr lang="en-IN" sz="1200" dirty="0" smtClean="0"/>
              <a:t>.</a:t>
            </a:r>
          </a:p>
          <a:p>
            <a:pPr marL="355600" lvl="1" indent="-260350">
              <a:spcBef>
                <a:spcPts val="0"/>
              </a:spcBef>
              <a:defRPr/>
            </a:pPr>
            <a:endParaRPr lang="en-IN" sz="1200" dirty="0"/>
          </a:p>
          <a:p>
            <a:pPr marL="95250" lvl="1" indent="0" defTabSz="914400">
              <a:spcBef>
                <a:spcPts val="0"/>
              </a:spcBef>
              <a:buNone/>
              <a:defRPr/>
            </a:pPr>
            <a:r>
              <a:rPr lang="en-IN" sz="1400" b="1" u="sng" dirty="0"/>
              <a:t>Infrastructure </a:t>
            </a:r>
            <a:r>
              <a:rPr lang="en-IN" sz="1400" b="1" u="sng" dirty="0" smtClean="0"/>
              <a:t>Outsourcing</a:t>
            </a:r>
          </a:p>
          <a:p>
            <a:pPr marL="355600" lvl="1" indent="-260350">
              <a:spcBef>
                <a:spcPts val="0"/>
              </a:spcBef>
              <a:defRPr/>
            </a:pPr>
            <a:r>
              <a:rPr lang="en-IN" sz="1200" dirty="0"/>
              <a:t>HPE remains strong in </a:t>
            </a:r>
            <a:r>
              <a:rPr lang="en-IN" sz="1200" dirty="0" smtClean="0"/>
              <a:t>worldwide infrastructure </a:t>
            </a:r>
            <a:r>
              <a:rPr lang="en-IN" sz="1200" dirty="0"/>
              <a:t>outsourcing capabilities and has enjoyed long-term relationships with a wide range </a:t>
            </a:r>
            <a:r>
              <a:rPr lang="en-IN" sz="1200" dirty="0" smtClean="0"/>
              <a:t>of customers </a:t>
            </a:r>
            <a:r>
              <a:rPr lang="en-IN" sz="1200" dirty="0"/>
              <a:t>across vertical industries and regions</a:t>
            </a:r>
            <a:r>
              <a:rPr lang="en-IN" sz="1200" dirty="0" smtClean="0"/>
              <a:t>.</a:t>
            </a:r>
          </a:p>
          <a:p>
            <a:pPr marL="355600" lvl="1" indent="-260350">
              <a:spcBef>
                <a:spcPts val="0"/>
              </a:spcBef>
              <a:defRPr/>
            </a:pPr>
            <a:endParaRPr lang="en-IN" sz="1200" dirty="0"/>
          </a:p>
          <a:p>
            <a:pPr marL="95250" lvl="1" indent="0" defTabSz="914400">
              <a:spcBef>
                <a:spcPts val="0"/>
              </a:spcBef>
              <a:buNone/>
              <a:defRPr/>
            </a:pPr>
            <a:r>
              <a:rPr lang="en-IN" sz="1400" b="1" u="sng" dirty="0"/>
              <a:t>Managed Security </a:t>
            </a:r>
            <a:r>
              <a:rPr lang="en-IN" sz="1400" b="1" u="sng" dirty="0" smtClean="0"/>
              <a:t>Services</a:t>
            </a:r>
          </a:p>
          <a:p>
            <a:pPr marL="355600" lvl="1" indent="-260350">
              <a:spcBef>
                <a:spcPts val="0"/>
              </a:spcBef>
              <a:defRPr/>
            </a:pPr>
            <a:r>
              <a:rPr lang="en-IN" sz="1200" dirty="0"/>
              <a:t>HPE delivers managed security services (MSS) across multiple geographic regions as a </a:t>
            </a:r>
            <a:r>
              <a:rPr lang="en-IN" sz="1200" dirty="0" smtClean="0"/>
              <a:t>stand-alone service </a:t>
            </a:r>
            <a:r>
              <a:rPr lang="en-IN" sz="1200" dirty="0"/>
              <a:t>and as part of larger security service and infrastructure service engagements</a:t>
            </a:r>
            <a:r>
              <a:rPr lang="en-IN" sz="1200" dirty="0" smtClean="0"/>
              <a:t>.</a:t>
            </a:r>
          </a:p>
          <a:p>
            <a:pPr marL="355600" lvl="1" indent="-260350">
              <a:spcBef>
                <a:spcPts val="0"/>
              </a:spcBef>
              <a:defRPr/>
            </a:pPr>
            <a:endParaRPr lang="en-IN" sz="1200" dirty="0"/>
          </a:p>
          <a:p>
            <a:pPr marL="95250" lvl="1" indent="0" defTabSz="914400">
              <a:spcBef>
                <a:spcPts val="0"/>
              </a:spcBef>
              <a:buNone/>
              <a:defRPr/>
            </a:pPr>
            <a:r>
              <a:rPr lang="en-IN" sz="1400" b="1" u="sng" dirty="0"/>
              <a:t>Analytics and Data Management </a:t>
            </a:r>
            <a:r>
              <a:rPr lang="en-IN" sz="1400" b="1" u="sng" dirty="0" smtClean="0"/>
              <a:t>Services</a:t>
            </a:r>
          </a:p>
          <a:p>
            <a:pPr marL="355600" lvl="1" indent="-260350">
              <a:spcBef>
                <a:spcPts val="0"/>
              </a:spcBef>
              <a:defRPr/>
            </a:pPr>
            <a:r>
              <a:rPr lang="en-IN" sz="1200" dirty="0"/>
              <a:t>HPE's Analytics and Data Management practice supports a broader analytics and </a:t>
            </a:r>
            <a:r>
              <a:rPr lang="en-IN" sz="1200" dirty="0" smtClean="0"/>
              <a:t>information strategy </a:t>
            </a:r>
            <a:r>
              <a:rPr lang="en-IN" sz="1200" dirty="0"/>
              <a:t>that cuts across all strategic initiatives. The practice is a global force, with more than </a:t>
            </a:r>
            <a:r>
              <a:rPr lang="en-IN" sz="1200" dirty="0" smtClean="0"/>
              <a:t>4,500 professionals </a:t>
            </a:r>
            <a:r>
              <a:rPr lang="en-IN" sz="1200" dirty="0"/>
              <a:t>and $830 million in revenue (based on Gartner estimates).</a:t>
            </a:r>
          </a:p>
        </p:txBody>
      </p:sp>
    </p:spTree>
    <p:extLst>
      <p:ext uri="{BB962C8B-B14F-4D97-AF65-F5344CB8AC3E}">
        <p14:creationId xmlns:p14="http://schemas.microsoft.com/office/powerpoint/2010/main" val="2654805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19" y="284176"/>
            <a:ext cx="7772400" cy="775367"/>
          </a:xfrm>
        </p:spPr>
        <p:txBody>
          <a:bodyPr>
            <a:normAutofit/>
          </a:bodyPr>
          <a:lstStyle/>
          <a:p>
            <a:r>
              <a:rPr lang="en-IN" dirty="0" smtClean="0"/>
              <a:t>HPE Market Offerings</a:t>
            </a:r>
            <a:endParaRPr lang="en-IN" dirty="0"/>
          </a:p>
        </p:txBody>
      </p:sp>
      <p:sp>
        <p:nvSpPr>
          <p:cNvPr id="3" name="Content Placeholder 2"/>
          <p:cNvSpPr>
            <a:spLocks noGrp="1"/>
          </p:cNvSpPr>
          <p:nvPr>
            <p:ph idx="1"/>
          </p:nvPr>
        </p:nvSpPr>
        <p:spPr>
          <a:xfrm>
            <a:off x="570719" y="1059542"/>
            <a:ext cx="7886700" cy="5524137"/>
          </a:xfrm>
        </p:spPr>
        <p:txBody>
          <a:bodyPr>
            <a:noAutofit/>
          </a:bodyPr>
          <a:lstStyle/>
          <a:p>
            <a:pPr marL="95250" indent="0" defTabSz="914400">
              <a:spcBef>
                <a:spcPts val="0"/>
              </a:spcBef>
              <a:buNone/>
              <a:defRPr/>
            </a:pPr>
            <a:r>
              <a:rPr lang="en-IN" sz="1400" b="1" u="sng" dirty="0"/>
              <a:t>Application </a:t>
            </a:r>
            <a:r>
              <a:rPr lang="en-IN" sz="1400" b="1" u="sng" dirty="0" smtClean="0"/>
              <a:t>Services</a:t>
            </a:r>
          </a:p>
          <a:p>
            <a:pPr marL="355600" lvl="1" indent="-260350">
              <a:spcBef>
                <a:spcPts val="0"/>
              </a:spcBef>
              <a:defRPr/>
            </a:pPr>
            <a:r>
              <a:rPr lang="en-IN" sz="1200" dirty="0"/>
              <a:t>HPE Applications Services provides end-to-end application services (advise, transform </a:t>
            </a:r>
            <a:r>
              <a:rPr lang="en-IN" sz="1200" dirty="0" smtClean="0"/>
              <a:t>and manage</a:t>
            </a:r>
            <a:r>
              <a:rPr lang="en-IN" sz="1200" dirty="0"/>
              <a:t>) that </a:t>
            </a:r>
            <a:r>
              <a:rPr lang="en-IN" sz="1200" dirty="0" smtClean="0"/>
              <a:t>support clients</a:t>
            </a:r>
            <a:r>
              <a:rPr lang="en-IN" sz="1200" dirty="0"/>
              <a:t>' digital business and cloud priorities. The practice focuses on </a:t>
            </a:r>
            <a:r>
              <a:rPr lang="en-IN" sz="1200" dirty="0" smtClean="0"/>
              <a:t>the assessment</a:t>
            </a:r>
            <a:r>
              <a:rPr lang="en-IN" sz="1200" dirty="0"/>
              <a:t>, planning, modernization and migration of application portfolios to the private </a:t>
            </a:r>
            <a:r>
              <a:rPr lang="en-IN" sz="1200" dirty="0" smtClean="0"/>
              <a:t>and public </a:t>
            </a:r>
            <a:r>
              <a:rPr lang="en-IN" sz="1200" dirty="0"/>
              <a:t>cloud. HPE Applications Services teams leverage a deep knowledge of SAP, Oracle</a:t>
            </a:r>
            <a:r>
              <a:rPr lang="en-IN" sz="1200" dirty="0" smtClean="0"/>
              <a:t>, Microsoft</a:t>
            </a:r>
            <a:r>
              <a:rPr lang="en-IN" sz="1200" dirty="0"/>
              <a:t>, Workday and Salesforce, as well as core application development </a:t>
            </a:r>
            <a:r>
              <a:rPr lang="en-IN" sz="1200" dirty="0" smtClean="0"/>
              <a:t>and modernization techniques </a:t>
            </a:r>
            <a:r>
              <a:rPr lang="en-IN" sz="1200" dirty="0"/>
              <a:t>that support agile development and DevOps</a:t>
            </a:r>
            <a:r>
              <a:rPr lang="en-IN" sz="1200" dirty="0" smtClean="0"/>
              <a:t>.</a:t>
            </a:r>
          </a:p>
          <a:p>
            <a:pPr marL="355600" lvl="1" indent="-260350">
              <a:spcBef>
                <a:spcPts val="0"/>
              </a:spcBef>
              <a:defRPr/>
            </a:pPr>
            <a:endParaRPr lang="en-IN" sz="1200" dirty="0"/>
          </a:p>
          <a:p>
            <a:pPr marL="95250" lvl="1" indent="0" defTabSz="914400">
              <a:spcBef>
                <a:spcPts val="0"/>
              </a:spcBef>
              <a:buNone/>
              <a:defRPr/>
            </a:pPr>
            <a:r>
              <a:rPr lang="en-IN" sz="1400" b="1" u="sng" dirty="0"/>
              <a:t>Business Process </a:t>
            </a:r>
            <a:r>
              <a:rPr lang="en-IN" sz="1400" b="1" u="sng" dirty="0" smtClean="0"/>
              <a:t>Outsourcing</a:t>
            </a:r>
          </a:p>
          <a:p>
            <a:pPr marL="355600" lvl="1" indent="-260350">
              <a:spcBef>
                <a:spcPts val="0"/>
              </a:spcBef>
              <a:defRPr/>
            </a:pPr>
            <a:r>
              <a:rPr lang="en-IN" sz="1200" dirty="0"/>
              <a:t>HPE has combined and aligned its internal Global Business Services team with its </a:t>
            </a:r>
            <a:r>
              <a:rPr lang="en-IN" sz="1200" dirty="0" smtClean="0"/>
              <a:t>Business Process </a:t>
            </a:r>
            <a:r>
              <a:rPr lang="en-IN" sz="1200" dirty="0"/>
              <a:t>Services (BPS) operations. HPE's BPS portfolio remains heavily weighted to </a:t>
            </a:r>
            <a:r>
              <a:rPr lang="en-IN" sz="1200" dirty="0" smtClean="0"/>
              <a:t>vertical industry </a:t>
            </a:r>
            <a:r>
              <a:rPr lang="en-IN" sz="1200" dirty="0"/>
              <a:t>solutions, finance and accounting (F&amp;A), and Customer Experience Services. HP </a:t>
            </a:r>
            <a:r>
              <a:rPr lang="en-IN" sz="1200" dirty="0" smtClean="0"/>
              <a:t>Business Process </a:t>
            </a:r>
            <a:r>
              <a:rPr lang="en-IN" sz="1200" dirty="0"/>
              <a:t>Outsourcing (BPO) has more than 35,000 professionals serving more than 300 clients in </a:t>
            </a:r>
            <a:r>
              <a:rPr lang="en-IN" sz="1200" dirty="0" smtClean="0"/>
              <a:t>34 countries </a:t>
            </a:r>
            <a:r>
              <a:rPr lang="en-IN" sz="1200" dirty="0"/>
              <a:t>from more than </a:t>
            </a:r>
            <a:r>
              <a:rPr lang="en-IN" sz="1200" dirty="0" smtClean="0"/>
              <a:t>100 </a:t>
            </a:r>
            <a:r>
              <a:rPr lang="en-IN" sz="1200" dirty="0"/>
              <a:t>global and regional delivery locations</a:t>
            </a:r>
            <a:r>
              <a:rPr lang="en-IN" sz="1200" dirty="0" smtClean="0"/>
              <a:t>.</a:t>
            </a:r>
          </a:p>
          <a:p>
            <a:pPr marL="355600" lvl="1" indent="-260350">
              <a:spcBef>
                <a:spcPts val="0"/>
              </a:spcBef>
              <a:defRPr/>
            </a:pPr>
            <a:endParaRPr lang="en-IN" sz="1200" dirty="0"/>
          </a:p>
          <a:p>
            <a:pPr marL="95250" lvl="1" indent="0" defTabSz="914400">
              <a:spcBef>
                <a:spcPts val="0"/>
              </a:spcBef>
              <a:buNone/>
              <a:defRPr/>
            </a:pPr>
            <a:r>
              <a:rPr lang="en-IN" sz="1400" b="1" u="sng" dirty="0"/>
              <a:t>Industry </a:t>
            </a:r>
            <a:r>
              <a:rPr lang="en-IN" sz="1400" b="1" u="sng" dirty="0" smtClean="0"/>
              <a:t>Services</a:t>
            </a:r>
          </a:p>
          <a:p>
            <a:pPr marL="355600" lvl="1" indent="-260350">
              <a:spcBef>
                <a:spcPts val="0"/>
              </a:spcBef>
              <a:defRPr/>
            </a:pPr>
            <a:r>
              <a:rPr lang="en-IN" sz="1200" dirty="0"/>
              <a:t>HPE's industry practice delivers a portfolio of vertical-industry, IP-based solutions and </a:t>
            </a:r>
            <a:r>
              <a:rPr lang="en-IN" sz="1200" dirty="0" smtClean="0"/>
              <a:t>vertical industry consulting </a:t>
            </a:r>
            <a:r>
              <a:rPr lang="en-IN" sz="1200" dirty="0"/>
              <a:t>skills.</a:t>
            </a:r>
          </a:p>
        </p:txBody>
      </p:sp>
    </p:spTree>
    <p:extLst>
      <p:ext uri="{BB962C8B-B14F-4D97-AF65-F5344CB8AC3E}">
        <p14:creationId xmlns:p14="http://schemas.microsoft.com/office/powerpoint/2010/main" val="199397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19" y="284176"/>
            <a:ext cx="7772400" cy="775367"/>
          </a:xfrm>
        </p:spPr>
        <p:txBody>
          <a:bodyPr>
            <a:normAutofit/>
          </a:bodyPr>
          <a:lstStyle/>
          <a:p>
            <a:r>
              <a:rPr lang="en-IN" dirty="0" smtClean="0"/>
              <a:t>HPE Outsourcing Landscape</a:t>
            </a:r>
            <a:endParaRPr lang="en-IN" dirty="0"/>
          </a:p>
        </p:txBody>
      </p:sp>
      <p:sp>
        <p:nvSpPr>
          <p:cNvPr id="3" name="Content Placeholder 2"/>
          <p:cNvSpPr>
            <a:spLocks noGrp="1"/>
          </p:cNvSpPr>
          <p:nvPr>
            <p:ph idx="1"/>
          </p:nvPr>
        </p:nvSpPr>
        <p:spPr>
          <a:xfrm>
            <a:off x="570719" y="2155371"/>
            <a:ext cx="7886700" cy="2481942"/>
          </a:xfrm>
        </p:spPr>
        <p:txBody>
          <a:bodyPr>
            <a:noAutofit/>
          </a:bodyPr>
          <a:lstStyle/>
          <a:p>
            <a:pPr marL="95250" lvl="1" indent="0">
              <a:spcBef>
                <a:spcPts val="0"/>
              </a:spcBef>
              <a:buNone/>
              <a:defRPr/>
            </a:pPr>
            <a:r>
              <a:rPr lang="en-IN" sz="1200" dirty="0" smtClean="0"/>
              <a:t>Infrastructure Outsourcing</a:t>
            </a:r>
          </a:p>
          <a:p>
            <a:pPr marL="355600" lvl="1" indent="-260350">
              <a:spcBef>
                <a:spcPts val="0"/>
              </a:spcBef>
              <a:defRPr/>
            </a:pPr>
            <a:r>
              <a:rPr lang="en-IN" sz="1200" dirty="0"/>
              <a:t>The HP split is likely to help the new Enterprise Services unit focus more closely on its mission </a:t>
            </a:r>
            <a:r>
              <a:rPr lang="en-IN" sz="1200" dirty="0" smtClean="0"/>
              <a:t>and execution</a:t>
            </a:r>
            <a:r>
              <a:rPr lang="en-IN" sz="1200" dirty="0"/>
              <a:t>, and it should not directly affect customer operations</a:t>
            </a:r>
            <a:r>
              <a:rPr lang="en-IN" sz="1200" dirty="0" smtClean="0"/>
              <a:t>.</a:t>
            </a:r>
          </a:p>
          <a:p>
            <a:pPr marL="355600" lvl="1" indent="-260350">
              <a:spcBef>
                <a:spcPts val="0"/>
              </a:spcBef>
              <a:defRPr/>
            </a:pPr>
            <a:r>
              <a:rPr lang="en-IN" sz="1200" dirty="0"/>
              <a:t>HPE remains strong in </a:t>
            </a:r>
            <a:r>
              <a:rPr lang="en-IN" sz="1200" dirty="0" smtClean="0"/>
              <a:t>worldwide infrastructure </a:t>
            </a:r>
            <a:r>
              <a:rPr lang="en-IN" sz="1200" dirty="0"/>
              <a:t>outsourcing capabilities and has enjoyed long-term relationships with a wide range </a:t>
            </a:r>
            <a:r>
              <a:rPr lang="en-IN" sz="1200" dirty="0" smtClean="0"/>
              <a:t>of customers </a:t>
            </a:r>
            <a:r>
              <a:rPr lang="en-IN" sz="1200" dirty="0"/>
              <a:t>across vertical industries and </a:t>
            </a:r>
            <a:r>
              <a:rPr lang="en-IN" sz="1200" dirty="0" smtClean="0"/>
              <a:t>regions.</a:t>
            </a:r>
          </a:p>
          <a:p>
            <a:pPr marL="355600" lvl="1" indent="-260350">
              <a:spcBef>
                <a:spcPts val="0"/>
              </a:spcBef>
              <a:defRPr/>
            </a:pPr>
            <a:r>
              <a:rPr lang="en-IN" sz="1200" dirty="0">
                <a:solidFill>
                  <a:srgbClr val="00B050"/>
                </a:solidFill>
              </a:rPr>
              <a:t>Strategy: Providing cost optimization for clients </a:t>
            </a:r>
            <a:r>
              <a:rPr lang="en-IN" sz="1200" dirty="0" smtClean="0">
                <a:solidFill>
                  <a:srgbClr val="00B050"/>
                </a:solidFill>
              </a:rPr>
              <a:t>through integrated </a:t>
            </a:r>
            <a:r>
              <a:rPr lang="en-IN" sz="1200" dirty="0">
                <a:solidFill>
                  <a:srgbClr val="00B050"/>
                </a:solidFill>
              </a:rPr>
              <a:t>ITO and cloud solutions helps offset declines </a:t>
            </a:r>
            <a:r>
              <a:rPr lang="en-IN" sz="1200" dirty="0" smtClean="0">
                <a:solidFill>
                  <a:srgbClr val="00B050"/>
                </a:solidFill>
              </a:rPr>
              <a:t>in traditional </a:t>
            </a:r>
            <a:r>
              <a:rPr lang="en-IN" sz="1200" dirty="0">
                <a:solidFill>
                  <a:srgbClr val="00B050"/>
                </a:solidFill>
              </a:rPr>
              <a:t>services.</a:t>
            </a:r>
          </a:p>
          <a:p>
            <a:pPr marL="95250" lvl="1" indent="0">
              <a:spcBef>
                <a:spcPts val="0"/>
              </a:spcBef>
              <a:buNone/>
              <a:defRPr/>
            </a:pPr>
            <a:r>
              <a:rPr lang="en-IN" sz="1200" dirty="0" smtClean="0"/>
              <a:t>Application Outsourcing</a:t>
            </a:r>
          </a:p>
          <a:p>
            <a:pPr marL="355600" lvl="1" indent="-260350">
              <a:spcBef>
                <a:spcPts val="0"/>
              </a:spcBef>
              <a:defRPr/>
            </a:pPr>
            <a:r>
              <a:rPr lang="en-IN" sz="1200" dirty="0" smtClean="0"/>
              <a:t>In 2016, HPE </a:t>
            </a:r>
            <a:r>
              <a:rPr lang="en-IN" sz="1200" dirty="0"/>
              <a:t>will continue to pursue </a:t>
            </a:r>
            <a:r>
              <a:rPr lang="en-IN" sz="1200" dirty="0" smtClean="0"/>
              <a:t>applications outsourcing </a:t>
            </a:r>
            <a:r>
              <a:rPr lang="en-IN" sz="1200" dirty="0"/>
              <a:t>renewals and new opportunities (where its sweet spot is deals of more than $</a:t>
            </a:r>
            <a:r>
              <a:rPr lang="en-IN" sz="1200" dirty="0" smtClean="0"/>
              <a:t>50 million).	</a:t>
            </a:r>
          </a:p>
          <a:p>
            <a:pPr marL="355600" lvl="1" indent="-260350">
              <a:spcBef>
                <a:spcPts val="0"/>
              </a:spcBef>
              <a:defRPr/>
            </a:pPr>
            <a:r>
              <a:rPr lang="en-IN" sz="1200" dirty="0">
                <a:solidFill>
                  <a:srgbClr val="00B050"/>
                </a:solidFill>
              </a:rPr>
              <a:t>Strategy: The launch of Amazon Web Services (AWS) </a:t>
            </a:r>
            <a:r>
              <a:rPr lang="en-IN" sz="1200" dirty="0" smtClean="0">
                <a:solidFill>
                  <a:srgbClr val="00B050"/>
                </a:solidFill>
              </a:rPr>
              <a:t>solutions for </a:t>
            </a:r>
            <a:r>
              <a:rPr lang="en-IN" sz="1200" dirty="0">
                <a:solidFill>
                  <a:srgbClr val="00B050"/>
                </a:solidFill>
              </a:rPr>
              <a:t>applications testing and analytics capabilities creates </a:t>
            </a:r>
            <a:r>
              <a:rPr lang="en-IN" sz="1200" dirty="0" smtClean="0">
                <a:solidFill>
                  <a:srgbClr val="00B050"/>
                </a:solidFill>
              </a:rPr>
              <a:t>a revenue </a:t>
            </a:r>
            <a:r>
              <a:rPr lang="en-IN" sz="1200" dirty="0">
                <a:solidFill>
                  <a:srgbClr val="00B050"/>
                </a:solidFill>
              </a:rPr>
              <a:t>stream to drive the service line. HPE </a:t>
            </a:r>
            <a:r>
              <a:rPr lang="en-IN" sz="1200" dirty="0" smtClean="0">
                <a:solidFill>
                  <a:srgbClr val="00B050"/>
                </a:solidFill>
              </a:rPr>
              <a:t>also announced </a:t>
            </a:r>
            <a:r>
              <a:rPr lang="en-IN" sz="1200" dirty="0">
                <a:solidFill>
                  <a:srgbClr val="00B050"/>
                </a:solidFill>
              </a:rPr>
              <a:t>it will use Docker container technology </a:t>
            </a:r>
            <a:r>
              <a:rPr lang="en-IN" sz="1200" dirty="0" smtClean="0">
                <a:solidFill>
                  <a:srgbClr val="00B050"/>
                </a:solidFill>
              </a:rPr>
              <a:t>and support </a:t>
            </a:r>
            <a:r>
              <a:rPr lang="en-IN" sz="1200" dirty="0">
                <a:solidFill>
                  <a:srgbClr val="00B050"/>
                </a:solidFill>
              </a:rPr>
              <a:t>for application development, deployment </a:t>
            </a:r>
            <a:r>
              <a:rPr lang="en-IN" sz="1200" dirty="0" smtClean="0">
                <a:solidFill>
                  <a:srgbClr val="00B050"/>
                </a:solidFill>
              </a:rPr>
              <a:t>and management</a:t>
            </a:r>
            <a:r>
              <a:rPr lang="en-IN" sz="1200" dirty="0">
                <a:solidFill>
                  <a:srgbClr val="00B050"/>
                </a:solidFill>
              </a:rPr>
              <a:t>.</a:t>
            </a:r>
            <a:endParaRPr lang="en-IN" sz="1200" dirty="0" smtClean="0">
              <a:solidFill>
                <a:srgbClr val="00B050"/>
              </a:solidFill>
            </a:endParaRPr>
          </a:p>
          <a:p>
            <a:pPr marL="95250" lvl="1" indent="0">
              <a:spcBef>
                <a:spcPts val="0"/>
              </a:spcBef>
              <a:buNone/>
              <a:defRPr/>
            </a:pPr>
            <a:r>
              <a:rPr lang="en-IN" sz="1200" dirty="0" smtClean="0"/>
              <a:t>BPO</a:t>
            </a:r>
          </a:p>
          <a:p>
            <a:pPr marL="355600" lvl="1" indent="-260350">
              <a:spcBef>
                <a:spcPts val="0"/>
              </a:spcBef>
              <a:defRPr/>
            </a:pPr>
            <a:r>
              <a:rPr lang="en-IN" sz="1200" dirty="0"/>
              <a:t>HPE has combined and aligned its internal Global Business Services team with its </a:t>
            </a:r>
            <a:r>
              <a:rPr lang="en-IN" sz="1200" dirty="0" smtClean="0"/>
              <a:t>Business Process </a:t>
            </a:r>
            <a:r>
              <a:rPr lang="en-IN" sz="1200" dirty="0"/>
              <a:t>Services (BPS) operations</a:t>
            </a:r>
            <a:r>
              <a:rPr lang="en-IN" sz="1200" dirty="0" smtClean="0"/>
              <a:t>.</a:t>
            </a:r>
          </a:p>
          <a:p>
            <a:pPr marL="355600" lvl="1" indent="-260350">
              <a:spcBef>
                <a:spcPts val="0"/>
              </a:spcBef>
              <a:defRPr/>
            </a:pPr>
            <a:r>
              <a:rPr lang="en-IN" sz="1200" dirty="0"/>
              <a:t>HPE's BPS portfolio remains heavily weighted to </a:t>
            </a:r>
            <a:r>
              <a:rPr lang="en-IN" sz="1200" dirty="0" smtClean="0"/>
              <a:t>vertical industry </a:t>
            </a:r>
            <a:r>
              <a:rPr lang="en-IN" sz="1200" dirty="0"/>
              <a:t>solutions, finance and accounting (F&amp;A), and Customer Experience Services</a:t>
            </a:r>
            <a:r>
              <a:rPr lang="en-IN" sz="1200" dirty="0" smtClean="0"/>
              <a:t>.</a:t>
            </a:r>
          </a:p>
          <a:p>
            <a:pPr marL="355600" lvl="1" indent="-260350">
              <a:spcBef>
                <a:spcPts val="0"/>
              </a:spcBef>
              <a:defRPr/>
            </a:pPr>
            <a:r>
              <a:rPr lang="en-IN" sz="1200" dirty="0"/>
              <a:t>HP </a:t>
            </a:r>
            <a:r>
              <a:rPr lang="en-IN" sz="1200" dirty="0" smtClean="0"/>
              <a:t>Business Process </a:t>
            </a:r>
            <a:r>
              <a:rPr lang="en-IN" sz="1200" dirty="0"/>
              <a:t>Outsourcing (BPO) has more than 35,000 professionals serving more than 300 clients in </a:t>
            </a:r>
            <a:r>
              <a:rPr lang="en-IN" sz="1200" dirty="0" smtClean="0"/>
              <a:t>34 countries </a:t>
            </a:r>
            <a:r>
              <a:rPr lang="en-IN" sz="1200" dirty="0"/>
              <a:t>from more than 100 global and regional delivery locations</a:t>
            </a:r>
            <a:r>
              <a:rPr lang="en-IN" sz="1200" dirty="0" smtClean="0"/>
              <a:t>.</a:t>
            </a:r>
          </a:p>
          <a:p>
            <a:pPr marL="355600" lvl="1" indent="-260350">
              <a:spcBef>
                <a:spcPts val="0"/>
              </a:spcBef>
              <a:defRPr/>
            </a:pPr>
            <a:r>
              <a:rPr lang="en-IN" sz="1200" dirty="0"/>
              <a:t>HPE's focus on </a:t>
            </a:r>
            <a:r>
              <a:rPr lang="en-IN" sz="1200" dirty="0" smtClean="0"/>
              <a:t>cloud</a:t>
            </a:r>
            <a:r>
              <a:rPr lang="en-IN" sz="1200" dirty="0"/>
              <a:t>, security</a:t>
            </a:r>
            <a:r>
              <a:rPr lang="en-IN" sz="1200" dirty="0" smtClean="0"/>
              <a:t>, data </a:t>
            </a:r>
            <a:r>
              <a:rPr lang="en-IN" sz="1200" dirty="0"/>
              <a:t>analytics and digitization supports its capabilities in the business process as a service (BPaaS</a:t>
            </a:r>
            <a:r>
              <a:rPr lang="en-IN" sz="1200" dirty="0" smtClean="0"/>
              <a:t>) market.</a:t>
            </a:r>
          </a:p>
          <a:p>
            <a:pPr marL="355600" lvl="1" indent="-260350">
              <a:spcBef>
                <a:spcPts val="0"/>
              </a:spcBef>
              <a:defRPr/>
            </a:pPr>
            <a:r>
              <a:rPr lang="en-IN" sz="1200" dirty="0"/>
              <a:t>HPE focuses on delivering business outcomes through BPO and is investing in </a:t>
            </a:r>
            <a:r>
              <a:rPr lang="en-IN" sz="1200" dirty="0" smtClean="0"/>
              <a:t>advanced analytics</a:t>
            </a:r>
            <a:r>
              <a:rPr lang="en-IN" sz="1200" dirty="0"/>
              <a:t>, robotic process automation and smart machines to complement its industry insights</a:t>
            </a:r>
            <a:r>
              <a:rPr lang="en-IN" sz="1200" dirty="0" smtClean="0"/>
              <a:t>.</a:t>
            </a:r>
          </a:p>
          <a:p>
            <a:pPr marL="355600" lvl="1" indent="-260350">
              <a:spcBef>
                <a:spcPts val="0"/>
              </a:spcBef>
              <a:defRPr/>
            </a:pPr>
            <a:r>
              <a:rPr lang="en-IN" sz="1200" dirty="0">
                <a:solidFill>
                  <a:srgbClr val="00B050"/>
                </a:solidFill>
              </a:rPr>
              <a:t>Strategy: Utilizing automation capabilities enables industry specific approaches to clients in healthcare, financial services and HR departments.</a:t>
            </a:r>
          </a:p>
        </p:txBody>
      </p:sp>
      <p:sp>
        <p:nvSpPr>
          <p:cNvPr id="4" name="Content Placeholder 2"/>
          <p:cNvSpPr txBox="1">
            <a:spLocks/>
          </p:cNvSpPr>
          <p:nvPr/>
        </p:nvSpPr>
        <p:spPr>
          <a:xfrm>
            <a:off x="479279" y="1059543"/>
            <a:ext cx="7886700" cy="248194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55600" lvl="1" indent="-260350">
              <a:spcBef>
                <a:spcPts val="0"/>
              </a:spcBef>
              <a:defRPr/>
            </a:pPr>
            <a:r>
              <a:rPr lang="en-IN" sz="1200" dirty="0"/>
              <a:t>HP Services faces challenges as the traditional ITO </a:t>
            </a:r>
            <a:r>
              <a:rPr lang="en-IN" sz="1200" dirty="0" smtClean="0"/>
              <a:t>market becomes </a:t>
            </a:r>
            <a:r>
              <a:rPr lang="en-IN" sz="1200" dirty="0"/>
              <a:t>commoditized and shifts to cloud</a:t>
            </a:r>
            <a:r>
              <a:rPr lang="en-IN" sz="1200" dirty="0" smtClean="0"/>
              <a:t>. Its ITO service comprises of IO, AO and BPO with a flavour of consulting in each segment. </a:t>
            </a:r>
            <a:endParaRPr lang="en-IN" sz="1200" dirty="0"/>
          </a:p>
          <a:p>
            <a:pPr marL="355600" lvl="1" indent="-260350">
              <a:spcBef>
                <a:spcPts val="0"/>
              </a:spcBef>
              <a:defRPr/>
            </a:pPr>
            <a:r>
              <a:rPr lang="en-IN" sz="1200" dirty="0" smtClean="0"/>
              <a:t>ITO </a:t>
            </a:r>
            <a:r>
              <a:rPr lang="en-IN" sz="1200" dirty="0"/>
              <a:t>revenue declined due to strategic </a:t>
            </a:r>
            <a:r>
              <a:rPr lang="en-IN" sz="1200" dirty="0" smtClean="0"/>
              <a:t>low-value account </a:t>
            </a:r>
            <a:r>
              <a:rPr lang="en-IN" sz="1200" dirty="0"/>
              <a:t>runoff and an ongoing shift to </a:t>
            </a:r>
            <a:r>
              <a:rPr lang="en-IN" sz="1200" dirty="0" smtClean="0"/>
              <a:t>cloud environments </a:t>
            </a:r>
            <a:r>
              <a:rPr lang="en-IN" sz="1200" dirty="0"/>
              <a:t>and automation</a:t>
            </a:r>
            <a:r>
              <a:rPr lang="en-IN" sz="1200" dirty="0" smtClean="0"/>
              <a:t>.</a:t>
            </a:r>
          </a:p>
          <a:p>
            <a:pPr marL="355600" lvl="1" indent="-260350">
              <a:spcBef>
                <a:spcPts val="0"/>
              </a:spcBef>
              <a:defRPr/>
            </a:pPr>
            <a:r>
              <a:rPr lang="en-IN" sz="1200" dirty="0" smtClean="0"/>
              <a:t>HP is taking necessary steps to stay abreast with the changes</a:t>
            </a:r>
            <a:endParaRPr lang="en-IN" sz="1200" dirty="0"/>
          </a:p>
        </p:txBody>
      </p:sp>
    </p:spTree>
    <p:extLst>
      <p:ext uri="{BB962C8B-B14F-4D97-AF65-F5344CB8AC3E}">
        <p14:creationId xmlns:p14="http://schemas.microsoft.com/office/powerpoint/2010/main" val="2465210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Financials</a:t>
            </a:r>
            <a:endParaRPr lang="en-IN" dirty="0"/>
          </a:p>
        </p:txBody>
      </p:sp>
    </p:spTree>
    <p:extLst>
      <p:ext uri="{BB962C8B-B14F-4D97-AF65-F5344CB8AC3E}">
        <p14:creationId xmlns:p14="http://schemas.microsoft.com/office/powerpoint/2010/main" val="764771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19" y="284176"/>
            <a:ext cx="7772400" cy="775367"/>
          </a:xfrm>
        </p:spPr>
        <p:txBody>
          <a:bodyPr>
            <a:normAutofit/>
          </a:bodyPr>
          <a:lstStyle/>
          <a:p>
            <a:r>
              <a:rPr lang="en-IN" dirty="0" smtClean="0"/>
              <a:t>HP Revenue Trend</a:t>
            </a:r>
            <a:endParaRPr lang="en-IN" dirty="0"/>
          </a:p>
        </p:txBody>
      </p:sp>
      <p:sp>
        <p:nvSpPr>
          <p:cNvPr id="4" name="Content Placeholder 2"/>
          <p:cNvSpPr txBox="1">
            <a:spLocks/>
          </p:cNvSpPr>
          <p:nvPr/>
        </p:nvSpPr>
        <p:spPr>
          <a:xfrm>
            <a:off x="413966" y="4310741"/>
            <a:ext cx="7886700" cy="992779"/>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55600" lvl="1" indent="-260350">
              <a:spcBef>
                <a:spcPts val="0"/>
              </a:spcBef>
              <a:defRPr/>
            </a:pPr>
            <a:r>
              <a:rPr lang="en-IN" sz="1200" dirty="0"/>
              <a:t>Hewlett-Packard Inc. announced results for Hewlett-Packard </a:t>
            </a:r>
            <a:r>
              <a:rPr lang="en-IN" sz="1200" dirty="0" smtClean="0"/>
              <a:t>companies</a:t>
            </a:r>
            <a:r>
              <a:rPr lang="en-IN" sz="1200" dirty="0"/>
              <a:t>, i.e., HP Inc and HP Enterprise, on November 24th. The company reported that the full-year combined revenues for HPE and HPQ declined by 7% (2% in constant currency) to $103.4 billion</a:t>
            </a:r>
            <a:r>
              <a:rPr lang="en-IN" sz="1200" dirty="0" smtClean="0"/>
              <a:t>.</a:t>
            </a:r>
          </a:p>
          <a:p>
            <a:pPr marL="355600" lvl="1" indent="-260350">
              <a:spcBef>
                <a:spcPts val="0"/>
              </a:spcBef>
              <a:defRPr/>
            </a:pPr>
            <a:r>
              <a:rPr lang="en-IN" sz="1200" dirty="0" smtClean="0"/>
              <a:t>The Revenue is declining from the last 4-5 years however with the Split, many Analyst are now optimistic about HPE’s growth</a:t>
            </a:r>
          </a:p>
        </p:txBody>
      </p:sp>
      <p:graphicFrame>
        <p:nvGraphicFramePr>
          <p:cNvPr id="10" name="Chart 9"/>
          <p:cNvGraphicFramePr>
            <a:graphicFrameLocks/>
          </p:cNvGraphicFramePr>
          <p:nvPr>
            <p:extLst>
              <p:ext uri="{D42A27DB-BD31-4B8C-83A1-F6EECF244321}">
                <p14:modId xmlns:p14="http://schemas.microsoft.com/office/powerpoint/2010/main" val="4201242287"/>
              </p:ext>
            </p:extLst>
          </p:nvPr>
        </p:nvGraphicFramePr>
        <p:xfrm>
          <a:off x="685019" y="1059543"/>
          <a:ext cx="7458892" cy="23629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7269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9" y="527050"/>
            <a:ext cx="8820472" cy="611188"/>
          </a:xfrm>
        </p:spPr>
        <p:txBody>
          <a:bodyPr>
            <a:normAutofit fontScale="90000"/>
          </a:bodyPr>
          <a:lstStyle/>
          <a:p>
            <a:r>
              <a:rPr lang="en-IN" altLang="zh-CN" dirty="0" smtClean="0"/>
              <a:t>Revenue and Margin</a:t>
            </a:r>
            <a:br>
              <a:rPr lang="en-IN" altLang="zh-CN" dirty="0" smtClean="0"/>
            </a:br>
            <a:endParaRPr lang="en-IN" altLang="zh-CN" dirty="0" smtClean="0"/>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16</a:t>
            </a:fld>
            <a:endParaRPr lang="en-US" dirty="0"/>
          </a:p>
        </p:txBody>
      </p:sp>
      <p:sp>
        <p:nvSpPr>
          <p:cNvPr id="19" name="Content Placeholder 2"/>
          <p:cNvSpPr txBox="1">
            <a:spLocks/>
          </p:cNvSpPr>
          <p:nvPr/>
        </p:nvSpPr>
        <p:spPr bwMode="auto">
          <a:xfrm>
            <a:off x="449943" y="969020"/>
            <a:ext cx="8236857" cy="134704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5250" indent="0" fontAlgn="auto">
              <a:spcBef>
                <a:spcPts val="0"/>
              </a:spcBef>
              <a:spcAft>
                <a:spcPts val="0"/>
              </a:spcAft>
              <a:buNone/>
              <a:defRPr/>
            </a:pPr>
            <a:r>
              <a:rPr lang="en-IN" sz="1400" b="1" u="sng" dirty="0" smtClean="0">
                <a:solidFill>
                  <a:schemeClr val="tx1"/>
                </a:solidFill>
              </a:rPr>
              <a:t>Findings</a:t>
            </a:r>
          </a:p>
          <a:p>
            <a:pPr marL="95250" indent="0" fontAlgn="auto">
              <a:spcBef>
                <a:spcPts val="0"/>
              </a:spcBef>
              <a:spcAft>
                <a:spcPts val="0"/>
              </a:spcAft>
              <a:buNone/>
              <a:defRPr/>
            </a:pPr>
            <a:endParaRPr lang="en-IN" sz="1400" b="1" u="sng" dirty="0" smtClean="0">
              <a:solidFill>
                <a:schemeClr val="tx1"/>
              </a:solidFill>
            </a:endParaRPr>
          </a:p>
          <a:p>
            <a:pPr marL="355600" indent="-260350" fontAlgn="auto">
              <a:spcBef>
                <a:spcPts val="0"/>
              </a:spcBef>
              <a:spcAft>
                <a:spcPts val="0"/>
              </a:spcAft>
              <a:defRPr/>
            </a:pPr>
            <a:r>
              <a:rPr lang="en-IN" sz="1200" dirty="0" smtClean="0">
                <a:solidFill>
                  <a:schemeClr val="tx1"/>
                </a:solidFill>
              </a:rPr>
              <a:t>HPE </a:t>
            </a:r>
            <a:r>
              <a:rPr lang="en-IN" sz="1200" dirty="0">
                <a:solidFill>
                  <a:schemeClr val="tx1"/>
                </a:solidFill>
              </a:rPr>
              <a:t>had revenue of $52.1 billion for the year ended </a:t>
            </a:r>
            <a:r>
              <a:rPr lang="en-IN" sz="1200" dirty="0" smtClean="0">
                <a:solidFill>
                  <a:schemeClr val="tx1"/>
                </a:solidFill>
              </a:rPr>
              <a:t>31 October </a:t>
            </a:r>
            <a:r>
              <a:rPr lang="en-IN" sz="1200" dirty="0">
                <a:solidFill>
                  <a:schemeClr val="tx1"/>
                </a:solidFill>
              </a:rPr>
              <a:t>2015, reflecting a 5% year-over-year revenue decline and a 7.1% operating margin</a:t>
            </a:r>
            <a:r>
              <a:rPr lang="en-IN" sz="1200" dirty="0" smtClean="0">
                <a:solidFill>
                  <a:schemeClr val="tx1"/>
                </a:solidFill>
              </a:rPr>
              <a:t>.</a:t>
            </a:r>
          </a:p>
          <a:p>
            <a:pPr marL="355600" indent="-260350" fontAlgn="auto">
              <a:spcBef>
                <a:spcPts val="0"/>
              </a:spcBef>
              <a:spcAft>
                <a:spcPts val="0"/>
              </a:spcAft>
              <a:defRPr/>
            </a:pPr>
            <a:endParaRPr lang="en-IN" sz="1200" dirty="0" smtClean="0">
              <a:solidFill>
                <a:schemeClr val="tx1"/>
              </a:solidFill>
            </a:endParaRPr>
          </a:p>
          <a:p>
            <a:pPr marL="755650" lvl="1" indent="-260350" fontAlgn="auto">
              <a:spcBef>
                <a:spcPts val="0"/>
              </a:spcBef>
              <a:spcAft>
                <a:spcPts val="0"/>
              </a:spcAft>
              <a:defRPr/>
            </a:pPr>
            <a:r>
              <a:rPr lang="en-IN" sz="1200" dirty="0">
                <a:solidFill>
                  <a:schemeClr val="tx1"/>
                </a:solidFill>
              </a:rPr>
              <a:t>For FY15, HPE comprised the Enterprise Group (54% of total revenue, 1% year/year increase </a:t>
            </a:r>
            <a:r>
              <a:rPr lang="en-IN" sz="1200" dirty="0" smtClean="0">
                <a:solidFill>
                  <a:schemeClr val="tx1"/>
                </a:solidFill>
              </a:rPr>
              <a:t>and 14.3</a:t>
            </a:r>
            <a:r>
              <a:rPr lang="en-IN" sz="1200" dirty="0">
                <a:solidFill>
                  <a:schemeClr val="tx1"/>
                </a:solidFill>
              </a:rPr>
              <a:t>% operating margin); Enterprise Services (38% of HPE, 12% revenue decline and 5.1</a:t>
            </a:r>
            <a:r>
              <a:rPr lang="en-IN" sz="1200" dirty="0" smtClean="0">
                <a:solidFill>
                  <a:schemeClr val="tx1"/>
                </a:solidFill>
              </a:rPr>
              <a:t>% operating </a:t>
            </a:r>
            <a:r>
              <a:rPr lang="en-IN" sz="1200" dirty="0">
                <a:solidFill>
                  <a:schemeClr val="tx1"/>
                </a:solidFill>
              </a:rPr>
              <a:t>margin); Software (7% of HPE, 8% revenue decline, 21.8% operating margin); </a:t>
            </a:r>
            <a:r>
              <a:rPr lang="en-IN" sz="1200" dirty="0" smtClean="0">
                <a:solidFill>
                  <a:schemeClr val="tx1"/>
                </a:solidFill>
              </a:rPr>
              <a:t>and Financial </a:t>
            </a:r>
            <a:r>
              <a:rPr lang="en-IN" sz="1200" dirty="0">
                <a:solidFill>
                  <a:schemeClr val="tx1"/>
                </a:solidFill>
              </a:rPr>
              <a:t>Services (6% of HPE revenue, 8% year/year revenue decline and 10.9% </a:t>
            </a:r>
            <a:r>
              <a:rPr lang="en-IN" sz="1200" dirty="0" smtClean="0">
                <a:solidFill>
                  <a:schemeClr val="tx1"/>
                </a:solidFill>
              </a:rPr>
              <a:t>operating margin).</a:t>
            </a:r>
          </a:p>
          <a:p>
            <a:pPr marL="755650" lvl="1"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r>
              <a:rPr lang="en-IN" sz="1200" dirty="0" smtClean="0">
                <a:solidFill>
                  <a:schemeClr val="tx1"/>
                </a:solidFill>
              </a:rPr>
              <a:t>HP </a:t>
            </a:r>
            <a:r>
              <a:rPr lang="en-IN" sz="1200" dirty="0">
                <a:solidFill>
                  <a:schemeClr val="tx1"/>
                </a:solidFill>
              </a:rPr>
              <a:t>Services, consisting of Enterprise Services (ES) </a:t>
            </a:r>
            <a:r>
              <a:rPr lang="en-IN" sz="1200" dirty="0" smtClean="0">
                <a:solidFill>
                  <a:schemeClr val="tx1"/>
                </a:solidFill>
              </a:rPr>
              <a:t>and Technology </a:t>
            </a:r>
            <a:r>
              <a:rPr lang="en-IN" sz="1200" dirty="0">
                <a:solidFill>
                  <a:schemeClr val="tx1"/>
                </a:solidFill>
              </a:rPr>
              <a:t>Services (TS), reported combined revenue of $</a:t>
            </a:r>
            <a:r>
              <a:rPr lang="en-IN" sz="1200" dirty="0" smtClean="0">
                <a:solidFill>
                  <a:schemeClr val="tx1"/>
                </a:solidFill>
              </a:rPr>
              <a:t>6.9 billion </a:t>
            </a:r>
            <a:r>
              <a:rPr lang="en-IN" sz="1200" dirty="0">
                <a:solidFill>
                  <a:schemeClr val="tx1"/>
                </a:solidFill>
              </a:rPr>
              <a:t>for CY3Q15 (FY4Q15), down 9.5% year-to-year</a:t>
            </a:r>
            <a:r>
              <a:rPr lang="en-IN" sz="1200" dirty="0" smtClean="0">
                <a:solidFill>
                  <a:schemeClr val="tx1"/>
                </a:solidFill>
              </a:rPr>
              <a:t>.</a:t>
            </a: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r>
              <a:rPr lang="en-IN" sz="1200" dirty="0" smtClean="0">
                <a:solidFill>
                  <a:schemeClr val="tx1"/>
                </a:solidFill>
              </a:rPr>
              <a:t>HP’s ES margin goal is 7% to 9% and it remained 8.2% in CY3Q15. </a:t>
            </a:r>
          </a:p>
        </p:txBody>
      </p:sp>
      <p:sp>
        <p:nvSpPr>
          <p:cNvPr id="7" name="Content Placeholder 2"/>
          <p:cNvSpPr txBox="1">
            <a:spLocks/>
          </p:cNvSpPr>
          <p:nvPr/>
        </p:nvSpPr>
        <p:spPr bwMode="auto">
          <a:xfrm>
            <a:off x="449943" y="3662685"/>
            <a:ext cx="3817257" cy="2693665"/>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5250" indent="0" fontAlgn="auto">
              <a:spcBef>
                <a:spcPts val="0"/>
              </a:spcBef>
              <a:spcAft>
                <a:spcPts val="0"/>
              </a:spcAft>
              <a:buNone/>
              <a:defRPr/>
            </a:pPr>
            <a:r>
              <a:rPr lang="en-IN" sz="1400" b="1" u="sng" dirty="0" smtClean="0">
                <a:solidFill>
                  <a:schemeClr val="tx1"/>
                </a:solidFill>
              </a:rPr>
              <a:t>Analysis</a:t>
            </a:r>
          </a:p>
          <a:p>
            <a:pPr marL="95250" indent="0" fontAlgn="auto">
              <a:spcBef>
                <a:spcPts val="0"/>
              </a:spcBef>
              <a:spcAft>
                <a:spcPts val="0"/>
              </a:spcAft>
              <a:buNone/>
              <a:defRPr/>
            </a:pPr>
            <a:endParaRPr lang="en-IN" sz="1400" b="1" u="sng" dirty="0" smtClean="0">
              <a:solidFill>
                <a:schemeClr val="tx1"/>
              </a:solidFill>
            </a:endParaRPr>
          </a:p>
          <a:p>
            <a:pPr marL="355600" indent="-260350" fontAlgn="auto">
              <a:spcBef>
                <a:spcPts val="0"/>
              </a:spcBef>
              <a:spcAft>
                <a:spcPts val="0"/>
              </a:spcAft>
              <a:defRPr/>
            </a:pPr>
            <a:r>
              <a:rPr lang="en-IN" sz="1200" dirty="0" smtClean="0">
                <a:solidFill>
                  <a:schemeClr val="tx1"/>
                </a:solidFill>
              </a:rPr>
              <a:t>HPs revenue will continue to decline in 2016 however the speed and success of HPE’s transformation will depend on continuous margin enhancements</a:t>
            </a: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r>
              <a:rPr lang="en-IN" sz="1200" dirty="0">
                <a:solidFill>
                  <a:schemeClr val="tx1"/>
                </a:solidFill>
              </a:rPr>
              <a:t>Any notable performance </a:t>
            </a:r>
            <a:r>
              <a:rPr lang="en-IN" sz="1200" dirty="0" smtClean="0">
                <a:solidFill>
                  <a:schemeClr val="tx1"/>
                </a:solidFill>
              </a:rPr>
              <a:t>improvements from </a:t>
            </a:r>
            <a:r>
              <a:rPr lang="en-IN" sz="1200" dirty="0">
                <a:solidFill>
                  <a:schemeClr val="tx1"/>
                </a:solidFill>
              </a:rPr>
              <a:t>HPE will likely be deferred to </a:t>
            </a:r>
            <a:r>
              <a:rPr lang="en-IN" sz="1200" dirty="0" smtClean="0">
                <a:solidFill>
                  <a:schemeClr val="tx1"/>
                </a:solidFill>
              </a:rPr>
              <a:t>2H16</a:t>
            </a: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r>
              <a:rPr lang="en-IN" sz="1200" dirty="0">
                <a:solidFill>
                  <a:schemeClr val="tx1"/>
                </a:solidFill>
              </a:rPr>
              <a:t>Investors are concerned about how </a:t>
            </a:r>
            <a:r>
              <a:rPr lang="en-IN" sz="1200" dirty="0" smtClean="0">
                <a:solidFill>
                  <a:schemeClr val="tx1"/>
                </a:solidFill>
              </a:rPr>
              <a:t>HPE will </a:t>
            </a:r>
            <a:r>
              <a:rPr lang="en-IN" sz="1200" dirty="0">
                <a:solidFill>
                  <a:schemeClr val="tx1"/>
                </a:solidFill>
              </a:rPr>
              <a:t>generate growth and expand its margins (particularly in services), given the competitive </a:t>
            </a:r>
            <a:r>
              <a:rPr lang="en-IN" sz="1200" dirty="0" smtClean="0">
                <a:solidFill>
                  <a:schemeClr val="tx1"/>
                </a:solidFill>
              </a:rPr>
              <a:t>and secular </a:t>
            </a:r>
            <a:r>
              <a:rPr lang="en-IN" sz="1200" dirty="0">
                <a:solidFill>
                  <a:schemeClr val="tx1"/>
                </a:solidFill>
              </a:rPr>
              <a:t>pressures on its core businesses.</a:t>
            </a:r>
            <a:endParaRPr lang="en-US" sz="1200" dirty="0" smtClean="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346031069"/>
              </p:ext>
            </p:extLst>
          </p:nvPr>
        </p:nvGraphicFramePr>
        <p:xfrm>
          <a:off x="4267200" y="3619924"/>
          <a:ext cx="4102101" cy="2736426"/>
        </p:xfrm>
        <a:graphic>
          <a:graphicData uri="http://schemas.openxmlformats.org/drawingml/2006/table">
            <a:tbl>
              <a:tblPr firstRow="1" bandRow="1">
                <a:tableStyleId>{5C22544A-7EE6-4342-B048-85BDC9FD1C3A}</a:tableStyleId>
              </a:tblPr>
              <a:tblGrid>
                <a:gridCol w="1367367">
                  <a:extLst>
                    <a:ext uri="{9D8B030D-6E8A-4147-A177-3AD203B41FA5}">
                      <a16:colId xmlns:a16="http://schemas.microsoft.com/office/drawing/2014/main" val="352606232"/>
                    </a:ext>
                  </a:extLst>
                </a:gridCol>
                <a:gridCol w="1367367">
                  <a:extLst>
                    <a:ext uri="{9D8B030D-6E8A-4147-A177-3AD203B41FA5}">
                      <a16:colId xmlns:a16="http://schemas.microsoft.com/office/drawing/2014/main" val="3327308956"/>
                    </a:ext>
                  </a:extLst>
                </a:gridCol>
                <a:gridCol w="1367367">
                  <a:extLst>
                    <a:ext uri="{9D8B030D-6E8A-4147-A177-3AD203B41FA5}">
                      <a16:colId xmlns:a16="http://schemas.microsoft.com/office/drawing/2014/main" val="589160848"/>
                    </a:ext>
                  </a:extLst>
                </a:gridCol>
              </a:tblGrid>
              <a:tr h="362373">
                <a:tc>
                  <a:txBody>
                    <a:bodyPr/>
                    <a:lstStyle/>
                    <a:p>
                      <a:r>
                        <a:rPr lang="en-IN" dirty="0" smtClean="0"/>
                        <a:t>Financial Metrics</a:t>
                      </a:r>
                      <a:endParaRPr lang="en-IN" dirty="0"/>
                    </a:p>
                  </a:txBody>
                  <a:tcPr/>
                </a:tc>
                <a:tc>
                  <a:txBody>
                    <a:bodyPr/>
                    <a:lstStyle/>
                    <a:p>
                      <a:r>
                        <a:rPr lang="en-IN" dirty="0" smtClean="0"/>
                        <a:t>HPE Figure</a:t>
                      </a:r>
                      <a:endParaRPr lang="en-IN" dirty="0"/>
                    </a:p>
                  </a:txBody>
                  <a:tcPr/>
                </a:tc>
                <a:tc>
                  <a:txBody>
                    <a:bodyPr/>
                    <a:lstStyle/>
                    <a:p>
                      <a:r>
                        <a:rPr lang="en-IN" dirty="0" smtClean="0"/>
                        <a:t>Average in Class</a:t>
                      </a:r>
                      <a:endParaRPr lang="en-IN" dirty="0"/>
                    </a:p>
                  </a:txBody>
                  <a:tcPr/>
                </a:tc>
                <a:extLst>
                  <a:ext uri="{0D108BD9-81ED-4DB2-BD59-A6C34878D82A}">
                    <a16:rowId xmlns:a16="http://schemas.microsoft.com/office/drawing/2014/main" val="1440366507"/>
                  </a:ext>
                </a:extLst>
              </a:tr>
              <a:tr h="362373">
                <a:tc>
                  <a:txBody>
                    <a:bodyPr/>
                    <a:lstStyle/>
                    <a:p>
                      <a:r>
                        <a:rPr lang="en-IN" dirty="0" smtClean="0"/>
                        <a:t>Operating Margin</a:t>
                      </a:r>
                      <a:endParaRPr lang="en-IN" dirty="0"/>
                    </a:p>
                  </a:txBody>
                  <a:tcPr/>
                </a:tc>
                <a:tc>
                  <a:txBody>
                    <a:bodyPr/>
                    <a:lstStyle/>
                    <a:p>
                      <a:r>
                        <a:rPr lang="en-IN" dirty="0" smtClean="0"/>
                        <a:t>9.8%</a:t>
                      </a:r>
                      <a:endParaRPr lang="en-IN" dirty="0"/>
                    </a:p>
                  </a:txBody>
                  <a:tcPr/>
                </a:tc>
                <a:tc>
                  <a:txBody>
                    <a:bodyPr/>
                    <a:lstStyle/>
                    <a:p>
                      <a:r>
                        <a:rPr lang="en-IN" dirty="0" smtClean="0"/>
                        <a:t>11.9%</a:t>
                      </a:r>
                      <a:endParaRPr lang="en-IN" dirty="0"/>
                    </a:p>
                  </a:txBody>
                  <a:tcPr/>
                </a:tc>
                <a:extLst>
                  <a:ext uri="{0D108BD9-81ED-4DB2-BD59-A6C34878D82A}">
                    <a16:rowId xmlns:a16="http://schemas.microsoft.com/office/drawing/2014/main" val="2204765660"/>
                  </a:ext>
                </a:extLst>
              </a:tr>
              <a:tr h="362373">
                <a:tc>
                  <a:txBody>
                    <a:bodyPr/>
                    <a:lstStyle/>
                    <a:p>
                      <a:r>
                        <a:rPr lang="en-IN" dirty="0" smtClean="0"/>
                        <a:t>Revenue ($M)</a:t>
                      </a:r>
                      <a:endParaRPr lang="en-IN" dirty="0"/>
                    </a:p>
                  </a:txBody>
                  <a:tcPr/>
                </a:tc>
                <a:tc>
                  <a:txBody>
                    <a:bodyPr/>
                    <a:lstStyle/>
                    <a:p>
                      <a:r>
                        <a:rPr lang="en-IN" dirty="0" smtClean="0"/>
                        <a:t>$6,882</a:t>
                      </a:r>
                      <a:endParaRPr lang="en-IN" dirty="0"/>
                    </a:p>
                  </a:txBody>
                  <a:tcPr/>
                </a:tc>
                <a:tc>
                  <a:txBody>
                    <a:bodyPr/>
                    <a:lstStyle/>
                    <a:p>
                      <a:r>
                        <a:rPr lang="en-IN" dirty="0" smtClean="0"/>
                        <a:t>$2,647</a:t>
                      </a:r>
                      <a:endParaRPr lang="en-IN" dirty="0"/>
                    </a:p>
                  </a:txBody>
                  <a:tcPr/>
                </a:tc>
                <a:extLst>
                  <a:ext uri="{0D108BD9-81ED-4DB2-BD59-A6C34878D82A}">
                    <a16:rowId xmlns:a16="http://schemas.microsoft.com/office/drawing/2014/main" val="2212918926"/>
                  </a:ext>
                </a:extLst>
              </a:tr>
              <a:tr h="362373">
                <a:tc>
                  <a:txBody>
                    <a:bodyPr/>
                    <a:lstStyle/>
                    <a:p>
                      <a:r>
                        <a:rPr lang="en-IN" dirty="0" smtClean="0"/>
                        <a:t>Revenue Growth YTY</a:t>
                      </a:r>
                      <a:endParaRPr lang="en-IN" dirty="0"/>
                    </a:p>
                  </a:txBody>
                  <a:tcPr/>
                </a:tc>
                <a:tc>
                  <a:txBody>
                    <a:bodyPr/>
                    <a:lstStyle/>
                    <a:p>
                      <a:r>
                        <a:rPr lang="en-IN" dirty="0" smtClean="0"/>
                        <a:t>-9.5%</a:t>
                      </a:r>
                      <a:endParaRPr lang="en-IN" dirty="0"/>
                    </a:p>
                  </a:txBody>
                  <a:tcPr/>
                </a:tc>
                <a:tc>
                  <a:txBody>
                    <a:bodyPr/>
                    <a:lstStyle/>
                    <a:p>
                      <a:r>
                        <a:rPr lang="en-IN" dirty="0" smtClean="0"/>
                        <a:t>4.5%</a:t>
                      </a:r>
                      <a:endParaRPr lang="en-IN" dirty="0"/>
                    </a:p>
                  </a:txBody>
                  <a:tcPr/>
                </a:tc>
                <a:extLst>
                  <a:ext uri="{0D108BD9-81ED-4DB2-BD59-A6C34878D82A}">
                    <a16:rowId xmlns:a16="http://schemas.microsoft.com/office/drawing/2014/main" val="772484325"/>
                  </a:ext>
                </a:extLst>
              </a:tr>
              <a:tr h="362373">
                <a:tc>
                  <a:txBody>
                    <a:bodyPr/>
                    <a:lstStyle/>
                    <a:p>
                      <a:r>
                        <a:rPr lang="en-IN" dirty="0" smtClean="0"/>
                        <a:t>Gross Margin</a:t>
                      </a:r>
                      <a:endParaRPr lang="en-IN" dirty="0"/>
                    </a:p>
                  </a:txBody>
                  <a:tcPr/>
                </a:tc>
                <a:tc>
                  <a:txBody>
                    <a:bodyPr/>
                    <a:lstStyle/>
                    <a:p>
                      <a:r>
                        <a:rPr lang="en-IN" dirty="0" smtClean="0"/>
                        <a:t>25.5%</a:t>
                      </a:r>
                      <a:endParaRPr lang="en-IN" dirty="0"/>
                    </a:p>
                  </a:txBody>
                  <a:tcPr/>
                </a:tc>
                <a:tc>
                  <a:txBody>
                    <a:bodyPr/>
                    <a:lstStyle/>
                    <a:p>
                      <a:r>
                        <a:rPr lang="en-IN" dirty="0" smtClean="0"/>
                        <a:t>31.6%</a:t>
                      </a:r>
                      <a:endParaRPr lang="en-IN" dirty="0"/>
                    </a:p>
                  </a:txBody>
                  <a:tcPr/>
                </a:tc>
                <a:extLst>
                  <a:ext uri="{0D108BD9-81ED-4DB2-BD59-A6C34878D82A}">
                    <a16:rowId xmlns:a16="http://schemas.microsoft.com/office/drawing/2014/main" val="838831719"/>
                  </a:ext>
                </a:extLst>
              </a:tr>
              <a:tr h="362373">
                <a:tc>
                  <a:txBody>
                    <a:bodyPr/>
                    <a:lstStyle/>
                    <a:p>
                      <a:r>
                        <a:rPr lang="en-IN" dirty="0" smtClean="0"/>
                        <a:t>Revenue per Employee</a:t>
                      </a:r>
                      <a:endParaRPr lang="en-IN" dirty="0"/>
                    </a:p>
                  </a:txBody>
                  <a:tcPr/>
                </a:tc>
                <a:tc>
                  <a:txBody>
                    <a:bodyPr/>
                    <a:lstStyle/>
                    <a:p>
                      <a:r>
                        <a:rPr lang="en-IN" dirty="0" smtClean="0"/>
                        <a:t>$192,758</a:t>
                      </a:r>
                      <a:endParaRPr lang="en-IN" dirty="0"/>
                    </a:p>
                  </a:txBody>
                  <a:tcPr/>
                </a:tc>
                <a:tc>
                  <a:txBody>
                    <a:bodyPr/>
                    <a:lstStyle/>
                    <a:p>
                      <a:r>
                        <a:rPr lang="en-IN" dirty="0" smtClean="0"/>
                        <a:t>$173,826</a:t>
                      </a:r>
                      <a:endParaRPr lang="en-IN" dirty="0"/>
                    </a:p>
                  </a:txBody>
                  <a:tcPr/>
                </a:tc>
                <a:extLst>
                  <a:ext uri="{0D108BD9-81ED-4DB2-BD59-A6C34878D82A}">
                    <a16:rowId xmlns:a16="http://schemas.microsoft.com/office/drawing/2014/main" val="3487626134"/>
                  </a:ext>
                </a:extLst>
              </a:tr>
            </a:tbl>
          </a:graphicData>
        </a:graphic>
      </p:graphicFrame>
    </p:spTree>
    <p:extLst>
      <p:ext uri="{BB962C8B-B14F-4D97-AF65-F5344CB8AC3E}">
        <p14:creationId xmlns:p14="http://schemas.microsoft.com/office/powerpoint/2010/main" val="3169822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9" y="527050"/>
            <a:ext cx="8820472" cy="611188"/>
          </a:xfrm>
        </p:spPr>
        <p:txBody>
          <a:bodyPr>
            <a:normAutofit fontScale="90000"/>
          </a:bodyPr>
          <a:lstStyle/>
          <a:p>
            <a:r>
              <a:rPr lang="en-IN" altLang="zh-CN" dirty="0"/>
              <a:t>HP </a:t>
            </a:r>
            <a:r>
              <a:rPr lang="en-IN" altLang="zh-CN" dirty="0" smtClean="0"/>
              <a:t>Clients</a:t>
            </a:r>
            <a:br>
              <a:rPr lang="en-IN" altLang="zh-CN" dirty="0" smtClean="0"/>
            </a:br>
            <a:endParaRPr lang="en-IN" altLang="zh-CN" sz="2200" dirty="0" smtClean="0"/>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17</a:t>
            </a:fld>
            <a:endParaRPr lang="en-US" dirty="0"/>
          </a:p>
        </p:txBody>
      </p:sp>
      <p:sp>
        <p:nvSpPr>
          <p:cNvPr id="19" name="Content Placeholder 2"/>
          <p:cNvSpPr txBox="1">
            <a:spLocks/>
          </p:cNvSpPr>
          <p:nvPr/>
        </p:nvSpPr>
        <p:spPr bwMode="auto">
          <a:xfrm>
            <a:off x="323529" y="1138238"/>
            <a:ext cx="8568952" cy="1056104"/>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indent="-260350" fontAlgn="auto">
              <a:spcBef>
                <a:spcPts val="0"/>
              </a:spcBef>
              <a:spcAft>
                <a:spcPts val="0"/>
              </a:spcAft>
              <a:defRPr/>
            </a:pPr>
            <a:r>
              <a:rPr lang="en-IN" sz="1400" dirty="0" smtClean="0">
                <a:solidFill>
                  <a:schemeClr val="tx1"/>
                </a:solidFill>
              </a:rPr>
              <a:t>Major Clients – American Airlines, Rolls-Royce, GM, Bank of America, FEMSA, Commonwealth Bank, Kraft, US Navy, IDA, Royal Dutch Shell and NASA</a:t>
            </a:r>
          </a:p>
          <a:p>
            <a:pPr marL="355600" indent="-260350" fontAlgn="auto">
              <a:spcBef>
                <a:spcPts val="0"/>
              </a:spcBef>
              <a:spcAft>
                <a:spcPts val="0"/>
              </a:spcAft>
              <a:defRPr/>
            </a:pPr>
            <a:endParaRPr lang="en-IN" sz="1400" dirty="0">
              <a:solidFill>
                <a:schemeClr val="tx1"/>
              </a:solidFill>
            </a:endParaRPr>
          </a:p>
          <a:p>
            <a:pPr marL="95250" indent="0" fontAlgn="auto">
              <a:spcBef>
                <a:spcPts val="0"/>
              </a:spcBef>
              <a:spcAft>
                <a:spcPts val="0"/>
              </a:spcAft>
              <a:buNone/>
              <a:defRPr/>
            </a:pPr>
            <a:r>
              <a:rPr lang="en-IN" sz="1400" dirty="0" smtClean="0">
                <a:solidFill>
                  <a:schemeClr val="tx1"/>
                </a:solidFill>
              </a:rPr>
              <a:t>Some Recent Wins –</a:t>
            </a:r>
          </a:p>
        </p:txBody>
      </p:sp>
      <p:graphicFrame>
        <p:nvGraphicFramePr>
          <p:cNvPr id="2" name="Table 1"/>
          <p:cNvGraphicFramePr>
            <a:graphicFrameLocks noGrp="1"/>
          </p:cNvGraphicFramePr>
          <p:nvPr>
            <p:extLst>
              <p:ext uri="{D42A27DB-BD31-4B8C-83A1-F6EECF244321}">
                <p14:modId xmlns:p14="http://schemas.microsoft.com/office/powerpoint/2010/main" val="3032077414"/>
              </p:ext>
            </p:extLst>
          </p:nvPr>
        </p:nvGraphicFramePr>
        <p:xfrm>
          <a:off x="483327" y="2194343"/>
          <a:ext cx="7863840" cy="3565470"/>
        </p:xfrm>
        <a:graphic>
          <a:graphicData uri="http://schemas.openxmlformats.org/drawingml/2006/table">
            <a:tbl>
              <a:tblPr firstRow="1" bandRow="1">
                <a:tableStyleId>{5C22544A-7EE6-4342-B048-85BDC9FD1C3A}</a:tableStyleId>
              </a:tblPr>
              <a:tblGrid>
                <a:gridCol w="2621280">
                  <a:extLst>
                    <a:ext uri="{9D8B030D-6E8A-4147-A177-3AD203B41FA5}">
                      <a16:colId xmlns:a16="http://schemas.microsoft.com/office/drawing/2014/main" val="965508222"/>
                    </a:ext>
                  </a:extLst>
                </a:gridCol>
                <a:gridCol w="2621280">
                  <a:extLst>
                    <a:ext uri="{9D8B030D-6E8A-4147-A177-3AD203B41FA5}">
                      <a16:colId xmlns:a16="http://schemas.microsoft.com/office/drawing/2014/main" val="389390367"/>
                    </a:ext>
                  </a:extLst>
                </a:gridCol>
                <a:gridCol w="2621280">
                  <a:extLst>
                    <a:ext uri="{9D8B030D-6E8A-4147-A177-3AD203B41FA5}">
                      <a16:colId xmlns:a16="http://schemas.microsoft.com/office/drawing/2014/main" val="3269849076"/>
                    </a:ext>
                  </a:extLst>
                </a:gridCol>
              </a:tblGrid>
              <a:tr h="310758">
                <a:tc>
                  <a:txBody>
                    <a:bodyPr/>
                    <a:lstStyle/>
                    <a:p>
                      <a:r>
                        <a:rPr lang="en-IN" dirty="0" smtClean="0"/>
                        <a:t>Client </a:t>
                      </a:r>
                      <a:endParaRPr lang="en-IN" dirty="0"/>
                    </a:p>
                  </a:txBody>
                  <a:tcPr/>
                </a:tc>
                <a:tc>
                  <a:txBody>
                    <a:bodyPr/>
                    <a:lstStyle/>
                    <a:p>
                      <a:r>
                        <a:rPr lang="en-IN" dirty="0" smtClean="0"/>
                        <a:t>Contract Value</a:t>
                      </a:r>
                      <a:endParaRPr lang="en-IN" dirty="0"/>
                    </a:p>
                  </a:txBody>
                  <a:tcPr/>
                </a:tc>
                <a:tc>
                  <a:txBody>
                    <a:bodyPr/>
                    <a:lstStyle/>
                    <a:p>
                      <a:r>
                        <a:rPr lang="en-IN" dirty="0" smtClean="0"/>
                        <a:t>Tower</a:t>
                      </a:r>
                      <a:endParaRPr lang="en-IN" dirty="0"/>
                    </a:p>
                  </a:txBody>
                  <a:tcPr/>
                </a:tc>
                <a:extLst>
                  <a:ext uri="{0D108BD9-81ED-4DB2-BD59-A6C34878D82A}">
                    <a16:rowId xmlns:a16="http://schemas.microsoft.com/office/drawing/2014/main" val="396328636"/>
                  </a:ext>
                </a:extLst>
              </a:tr>
              <a:tr h="310758">
                <a:tc>
                  <a:txBody>
                    <a:bodyPr/>
                    <a:lstStyle/>
                    <a:p>
                      <a:r>
                        <a:rPr lang="en-IN" dirty="0" smtClean="0"/>
                        <a:t>Defence Health Agency (US)</a:t>
                      </a:r>
                      <a:endParaRPr lang="en-IN" dirty="0"/>
                    </a:p>
                  </a:txBody>
                  <a:tcPr/>
                </a:tc>
                <a:tc>
                  <a:txBody>
                    <a:bodyPr/>
                    <a:lstStyle/>
                    <a:p>
                      <a:r>
                        <a:rPr lang="en-IN" dirty="0" smtClean="0"/>
                        <a:t>$91.5M</a:t>
                      </a:r>
                      <a:endParaRPr lang="en-IN" dirty="0"/>
                    </a:p>
                  </a:txBody>
                  <a:tcPr/>
                </a:tc>
                <a:tc>
                  <a:txBody>
                    <a:bodyPr/>
                    <a:lstStyle/>
                    <a:p>
                      <a:r>
                        <a:rPr lang="en-IN" dirty="0" smtClean="0"/>
                        <a:t>Infrastructure</a:t>
                      </a:r>
                      <a:r>
                        <a:rPr lang="en-IN" baseline="0" dirty="0" smtClean="0"/>
                        <a:t> Outsourcing</a:t>
                      </a:r>
                      <a:endParaRPr lang="en-IN" dirty="0"/>
                    </a:p>
                  </a:txBody>
                  <a:tcPr/>
                </a:tc>
                <a:extLst>
                  <a:ext uri="{0D108BD9-81ED-4DB2-BD59-A6C34878D82A}">
                    <a16:rowId xmlns:a16="http://schemas.microsoft.com/office/drawing/2014/main" val="3022738328"/>
                  </a:ext>
                </a:extLst>
              </a:tr>
              <a:tr h="310758">
                <a:tc>
                  <a:txBody>
                    <a:bodyPr/>
                    <a:lstStyle/>
                    <a:p>
                      <a:r>
                        <a:rPr lang="en-IN" dirty="0" smtClean="0"/>
                        <a:t>Independent Health (US)</a:t>
                      </a:r>
                      <a:endParaRPr lang="en-IN" dirty="0"/>
                    </a:p>
                  </a:txBody>
                  <a:tcPr/>
                </a:tc>
                <a:tc>
                  <a:txBody>
                    <a:bodyPr/>
                    <a:lstStyle/>
                    <a:p>
                      <a:r>
                        <a:rPr lang="en-IN" dirty="0" smtClean="0"/>
                        <a:t>NA</a:t>
                      </a:r>
                      <a:endParaRPr lang="en-IN" dirty="0"/>
                    </a:p>
                  </a:txBody>
                  <a:tcPr/>
                </a:tc>
                <a:tc>
                  <a:txBody>
                    <a:bodyPr/>
                    <a:lstStyle/>
                    <a:p>
                      <a:r>
                        <a:rPr lang="en-IN" dirty="0" smtClean="0"/>
                        <a:t>Unified App Testing</a:t>
                      </a:r>
                      <a:endParaRPr lang="en-IN" dirty="0"/>
                    </a:p>
                  </a:txBody>
                  <a:tcPr/>
                </a:tc>
                <a:extLst>
                  <a:ext uri="{0D108BD9-81ED-4DB2-BD59-A6C34878D82A}">
                    <a16:rowId xmlns:a16="http://schemas.microsoft.com/office/drawing/2014/main" val="1771991523"/>
                  </a:ext>
                </a:extLst>
              </a:tr>
              <a:tr h="388028">
                <a:tc>
                  <a:txBody>
                    <a:bodyPr/>
                    <a:lstStyle/>
                    <a:p>
                      <a:r>
                        <a:rPr lang="en-IN" dirty="0" smtClean="0"/>
                        <a:t>Department</a:t>
                      </a:r>
                      <a:r>
                        <a:rPr lang="en-IN" baseline="0" dirty="0" smtClean="0"/>
                        <a:t> of Education (US)</a:t>
                      </a:r>
                      <a:endParaRPr lang="en-IN" dirty="0"/>
                    </a:p>
                  </a:txBody>
                  <a:tcPr/>
                </a:tc>
                <a:tc>
                  <a:txBody>
                    <a:bodyPr/>
                    <a:lstStyle/>
                    <a:p>
                      <a:r>
                        <a:rPr lang="en-IN" dirty="0" smtClean="0"/>
                        <a:t>$225M</a:t>
                      </a:r>
                      <a:endParaRPr lang="en-IN" dirty="0"/>
                    </a:p>
                  </a:txBody>
                  <a:tcPr/>
                </a:tc>
                <a:tc>
                  <a:txBody>
                    <a:bodyPr/>
                    <a:lstStyle/>
                    <a:p>
                      <a:r>
                        <a:rPr lang="en-IN" dirty="0" smtClean="0"/>
                        <a:t>Transitioning</a:t>
                      </a:r>
                      <a:r>
                        <a:rPr lang="en-IN" baseline="0" dirty="0" smtClean="0"/>
                        <a:t> system and apps to cloud</a:t>
                      </a:r>
                    </a:p>
                  </a:txBody>
                  <a:tcPr/>
                </a:tc>
                <a:extLst>
                  <a:ext uri="{0D108BD9-81ED-4DB2-BD59-A6C34878D82A}">
                    <a16:rowId xmlns:a16="http://schemas.microsoft.com/office/drawing/2014/main" val="3571320500"/>
                  </a:ext>
                </a:extLst>
              </a:tr>
              <a:tr h="388028">
                <a:tc>
                  <a:txBody>
                    <a:bodyPr/>
                    <a:lstStyle/>
                    <a:p>
                      <a:r>
                        <a:rPr lang="en-IN" dirty="0" smtClean="0"/>
                        <a:t>Department</a:t>
                      </a:r>
                      <a:r>
                        <a:rPr lang="en-IN" baseline="0" dirty="0" smtClean="0"/>
                        <a:t> of Homeland Security</a:t>
                      </a:r>
                      <a:endParaRPr lang="en-IN" dirty="0"/>
                    </a:p>
                  </a:txBody>
                  <a:tcPr/>
                </a:tc>
                <a:tc>
                  <a:txBody>
                    <a:bodyPr/>
                    <a:lstStyle/>
                    <a:p>
                      <a:r>
                        <a:rPr lang="en-IN" dirty="0" smtClean="0"/>
                        <a:t>$21.7M</a:t>
                      </a:r>
                      <a:endParaRPr lang="en-IN" dirty="0"/>
                    </a:p>
                  </a:txBody>
                  <a:tcPr/>
                </a:tc>
                <a:tc>
                  <a:txBody>
                    <a:bodyPr/>
                    <a:lstStyle/>
                    <a:p>
                      <a:r>
                        <a:rPr lang="en-IN" sz="1350" b="0" i="0" u="none" strike="noStrike" kern="1200" baseline="0" dirty="0" smtClean="0">
                          <a:solidFill>
                            <a:schemeClr val="dk1"/>
                          </a:solidFill>
                          <a:latin typeface="+mn-lt"/>
                          <a:ea typeface="+mn-ea"/>
                          <a:cs typeface="+mn-cs"/>
                        </a:rPr>
                        <a:t>Diagnostics and Mitigation (CDM) service 	</a:t>
                      </a:r>
                    </a:p>
                  </a:txBody>
                  <a:tcPr/>
                </a:tc>
                <a:extLst>
                  <a:ext uri="{0D108BD9-81ED-4DB2-BD59-A6C34878D82A}">
                    <a16:rowId xmlns:a16="http://schemas.microsoft.com/office/drawing/2014/main" val="3936365690"/>
                  </a:ext>
                </a:extLst>
              </a:tr>
              <a:tr h="388028">
                <a:tc>
                  <a:txBody>
                    <a:bodyPr/>
                    <a:lstStyle/>
                    <a:p>
                      <a:r>
                        <a:rPr lang="en-IN" dirty="0" smtClean="0"/>
                        <a:t>Department of Health and Family welfare</a:t>
                      </a:r>
                      <a:r>
                        <a:rPr lang="en-IN" baseline="0" dirty="0" smtClean="0"/>
                        <a:t> (India)</a:t>
                      </a:r>
                      <a:endParaRPr lang="en-IN" dirty="0"/>
                    </a:p>
                  </a:txBody>
                  <a:tcPr/>
                </a:tc>
                <a:tc>
                  <a:txBody>
                    <a:bodyPr/>
                    <a:lstStyle/>
                    <a:p>
                      <a:r>
                        <a:rPr lang="en-IN" dirty="0" smtClean="0"/>
                        <a:t>NA</a:t>
                      </a:r>
                      <a:endParaRPr lang="en-IN" dirty="0"/>
                    </a:p>
                  </a:txBody>
                  <a:tcPr/>
                </a:tc>
                <a:tc>
                  <a:txBody>
                    <a:bodyPr/>
                    <a:lstStyle/>
                    <a:p>
                      <a:r>
                        <a:rPr lang="en-IN" dirty="0" smtClean="0"/>
                        <a:t>Develop</a:t>
                      </a:r>
                      <a:r>
                        <a:rPr lang="en-IN" baseline="0" dirty="0" smtClean="0"/>
                        <a:t> e-health IT platform</a:t>
                      </a:r>
                      <a:endParaRPr lang="en-IN" dirty="0"/>
                    </a:p>
                  </a:txBody>
                  <a:tcPr/>
                </a:tc>
                <a:extLst>
                  <a:ext uri="{0D108BD9-81ED-4DB2-BD59-A6C34878D82A}">
                    <a16:rowId xmlns:a16="http://schemas.microsoft.com/office/drawing/2014/main" val="3526288352"/>
                  </a:ext>
                </a:extLst>
              </a:tr>
              <a:tr h="310758">
                <a:tc>
                  <a:txBody>
                    <a:bodyPr/>
                    <a:lstStyle/>
                    <a:p>
                      <a:r>
                        <a:rPr lang="en-IN" dirty="0" smtClean="0"/>
                        <a:t>Aimia</a:t>
                      </a:r>
                      <a:r>
                        <a:rPr lang="en-IN" baseline="0" dirty="0" smtClean="0"/>
                        <a:t> Canada</a:t>
                      </a:r>
                      <a:endParaRPr lang="en-IN" dirty="0"/>
                    </a:p>
                  </a:txBody>
                  <a:tcPr/>
                </a:tc>
                <a:tc>
                  <a:txBody>
                    <a:bodyPr/>
                    <a:lstStyle/>
                    <a:p>
                      <a:r>
                        <a:rPr lang="en-IN" dirty="0" smtClean="0"/>
                        <a:t>NA</a:t>
                      </a:r>
                      <a:endParaRPr lang="en-IN" dirty="0"/>
                    </a:p>
                  </a:txBody>
                  <a:tcPr/>
                </a:tc>
                <a:tc>
                  <a:txBody>
                    <a:bodyPr/>
                    <a:lstStyle/>
                    <a:p>
                      <a:r>
                        <a:rPr lang="en-IN" dirty="0" smtClean="0"/>
                        <a:t>App Management Service</a:t>
                      </a:r>
                      <a:endParaRPr lang="en-IN" dirty="0"/>
                    </a:p>
                  </a:txBody>
                  <a:tcPr/>
                </a:tc>
                <a:extLst>
                  <a:ext uri="{0D108BD9-81ED-4DB2-BD59-A6C34878D82A}">
                    <a16:rowId xmlns:a16="http://schemas.microsoft.com/office/drawing/2014/main" val="1960480290"/>
                  </a:ext>
                </a:extLst>
              </a:tr>
              <a:tr h="388028">
                <a:tc>
                  <a:txBody>
                    <a:bodyPr/>
                    <a:lstStyle/>
                    <a:p>
                      <a:r>
                        <a:rPr lang="en-IN" dirty="0" smtClean="0"/>
                        <a:t>Arkansas Department of Human Swervices</a:t>
                      </a:r>
                      <a:endParaRPr lang="en-IN" dirty="0"/>
                    </a:p>
                  </a:txBody>
                  <a:tcPr/>
                </a:tc>
                <a:tc>
                  <a:txBody>
                    <a:bodyPr/>
                    <a:lstStyle/>
                    <a:p>
                      <a:r>
                        <a:rPr lang="en-IN" dirty="0" smtClean="0"/>
                        <a:t>$190M</a:t>
                      </a:r>
                      <a:endParaRPr lang="en-IN" dirty="0"/>
                    </a:p>
                  </a:txBody>
                  <a:tcPr/>
                </a:tc>
                <a:tc>
                  <a:txBody>
                    <a:bodyPr/>
                    <a:lstStyle/>
                    <a:p>
                      <a:r>
                        <a:rPr lang="en-IN" dirty="0" smtClean="0"/>
                        <a:t>MMIS</a:t>
                      </a:r>
                      <a:endParaRPr lang="en-IN" dirty="0"/>
                    </a:p>
                  </a:txBody>
                  <a:tcPr/>
                </a:tc>
                <a:extLst>
                  <a:ext uri="{0D108BD9-81ED-4DB2-BD59-A6C34878D82A}">
                    <a16:rowId xmlns:a16="http://schemas.microsoft.com/office/drawing/2014/main" val="2529693386"/>
                  </a:ext>
                </a:extLst>
              </a:tr>
              <a:tr h="310758">
                <a:tc>
                  <a:txBody>
                    <a:bodyPr/>
                    <a:lstStyle/>
                    <a:p>
                      <a:r>
                        <a:rPr lang="en-IN" dirty="0" smtClean="0"/>
                        <a:t>Yum Brands (China)</a:t>
                      </a:r>
                      <a:endParaRPr lang="en-IN" dirty="0"/>
                    </a:p>
                  </a:txBody>
                  <a:tcPr/>
                </a:tc>
                <a:tc>
                  <a:txBody>
                    <a:bodyPr/>
                    <a:lstStyle/>
                    <a:p>
                      <a:r>
                        <a:rPr lang="en-IN" dirty="0" smtClean="0"/>
                        <a:t>NA</a:t>
                      </a:r>
                      <a:endParaRPr lang="en-IN" dirty="0"/>
                    </a:p>
                  </a:txBody>
                  <a:tcPr/>
                </a:tc>
                <a:tc>
                  <a:txBody>
                    <a:bodyPr/>
                    <a:lstStyle/>
                    <a:p>
                      <a:r>
                        <a:rPr lang="en-IN" dirty="0" smtClean="0"/>
                        <a:t>ITO</a:t>
                      </a:r>
                      <a:endParaRPr lang="en-IN" dirty="0"/>
                    </a:p>
                  </a:txBody>
                  <a:tcPr/>
                </a:tc>
                <a:extLst>
                  <a:ext uri="{0D108BD9-81ED-4DB2-BD59-A6C34878D82A}">
                    <a16:rowId xmlns:a16="http://schemas.microsoft.com/office/drawing/2014/main" val="204973259"/>
                  </a:ext>
                </a:extLst>
              </a:tr>
            </a:tbl>
          </a:graphicData>
        </a:graphic>
      </p:graphicFrame>
    </p:spTree>
    <p:extLst>
      <p:ext uri="{BB962C8B-B14F-4D97-AF65-F5344CB8AC3E}">
        <p14:creationId xmlns:p14="http://schemas.microsoft.com/office/powerpoint/2010/main" val="2555145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Partnership</a:t>
            </a:r>
            <a:endParaRPr lang="en-IN" dirty="0"/>
          </a:p>
        </p:txBody>
      </p:sp>
    </p:spTree>
    <p:extLst>
      <p:ext uri="{BB962C8B-B14F-4D97-AF65-F5344CB8AC3E}">
        <p14:creationId xmlns:p14="http://schemas.microsoft.com/office/powerpoint/2010/main" val="816958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9" y="527050"/>
            <a:ext cx="8820472" cy="611188"/>
          </a:xfrm>
        </p:spPr>
        <p:txBody>
          <a:bodyPr>
            <a:normAutofit fontScale="90000"/>
          </a:bodyPr>
          <a:lstStyle/>
          <a:p>
            <a:r>
              <a:rPr lang="en-IN" altLang="zh-CN" dirty="0"/>
              <a:t>HP Partners</a:t>
            </a:r>
            <a:br>
              <a:rPr lang="en-IN" altLang="zh-CN" dirty="0"/>
            </a:br>
            <a:r>
              <a:rPr lang="en-IN" altLang="zh-CN" sz="2200" dirty="0"/>
              <a:t>Alliances will cost-effectively fill capability gaps, while acquisition</a:t>
            </a:r>
            <a:br>
              <a:rPr lang="en-IN" altLang="zh-CN" sz="2200" dirty="0"/>
            </a:br>
            <a:r>
              <a:rPr lang="en-IN" altLang="zh-CN" sz="2200" dirty="0"/>
              <a:t>activity will be selective in the near term</a:t>
            </a:r>
            <a:endParaRPr lang="en-IN" altLang="zh-CN" sz="2200" dirty="0" smtClean="0"/>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19</a:t>
            </a:fld>
            <a:endParaRPr lang="en-US" dirty="0"/>
          </a:p>
        </p:txBody>
      </p:sp>
      <p:sp>
        <p:nvSpPr>
          <p:cNvPr id="19" name="Content Placeholder 2"/>
          <p:cNvSpPr txBox="1">
            <a:spLocks/>
          </p:cNvSpPr>
          <p:nvPr/>
        </p:nvSpPr>
        <p:spPr bwMode="auto">
          <a:xfrm>
            <a:off x="323528" y="1412777"/>
            <a:ext cx="8568952" cy="507464"/>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indent="-260350" fontAlgn="auto">
              <a:spcBef>
                <a:spcPts val="0"/>
              </a:spcBef>
              <a:spcAft>
                <a:spcPts val="0"/>
              </a:spcAft>
              <a:defRPr/>
            </a:pPr>
            <a:r>
              <a:rPr lang="en-IN" sz="1200" dirty="0">
                <a:solidFill>
                  <a:schemeClr val="tx1"/>
                </a:solidFill>
              </a:rPr>
              <a:t>HP Services engages in strategic alliances </a:t>
            </a:r>
            <a:r>
              <a:rPr lang="en-IN" sz="1200" dirty="0" smtClean="0">
                <a:solidFill>
                  <a:schemeClr val="tx1"/>
                </a:solidFill>
              </a:rPr>
              <a:t>and partnerships </a:t>
            </a:r>
            <a:r>
              <a:rPr lang="en-IN" sz="1200" dirty="0">
                <a:solidFill>
                  <a:schemeClr val="tx1"/>
                </a:solidFill>
              </a:rPr>
              <a:t>in an effort to quickly gain market share </a:t>
            </a:r>
            <a:r>
              <a:rPr lang="en-IN" sz="1200" dirty="0" smtClean="0">
                <a:solidFill>
                  <a:schemeClr val="tx1"/>
                </a:solidFill>
              </a:rPr>
              <a:t>in areas </a:t>
            </a:r>
            <a:r>
              <a:rPr lang="en-IN" sz="1200" dirty="0">
                <a:solidFill>
                  <a:schemeClr val="tx1"/>
                </a:solidFill>
              </a:rPr>
              <a:t>of growth such as cloud, analytics </a:t>
            </a:r>
            <a:r>
              <a:rPr lang="en-IN" sz="1200" dirty="0" smtClean="0">
                <a:solidFill>
                  <a:schemeClr val="tx1"/>
                </a:solidFill>
              </a:rPr>
              <a:t>and cybersecurity</a:t>
            </a:r>
            <a:r>
              <a:rPr lang="en-IN" sz="1200" dirty="0">
                <a:solidFill>
                  <a:schemeClr val="tx1"/>
                </a:solidFill>
              </a:rPr>
              <a:t>. </a:t>
            </a:r>
            <a:endParaRPr lang="en-US" sz="1200" dirty="0" smtClean="0">
              <a:solidFill>
                <a:schemeClr val="tx1"/>
              </a:solidFill>
            </a:endParaRPr>
          </a:p>
        </p:txBody>
      </p:sp>
      <p:sp>
        <p:nvSpPr>
          <p:cNvPr id="6" name="Content Placeholder 2"/>
          <p:cNvSpPr txBox="1">
            <a:spLocks/>
          </p:cNvSpPr>
          <p:nvPr/>
        </p:nvSpPr>
        <p:spPr bwMode="auto">
          <a:xfrm>
            <a:off x="323528" y="2717075"/>
            <a:ext cx="8568952" cy="311938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5250" indent="0" fontAlgn="auto">
              <a:spcBef>
                <a:spcPts val="0"/>
              </a:spcBef>
              <a:spcAft>
                <a:spcPts val="0"/>
              </a:spcAft>
              <a:buNone/>
              <a:defRPr/>
            </a:pPr>
            <a:r>
              <a:rPr lang="en-IN" sz="1400" b="1" dirty="0" smtClean="0">
                <a:solidFill>
                  <a:schemeClr val="tx1"/>
                </a:solidFill>
              </a:rPr>
              <a:t>Recent Noteworthy Alliances</a:t>
            </a:r>
          </a:p>
          <a:p>
            <a:pPr marL="355600" indent="-260350" fontAlgn="auto">
              <a:spcBef>
                <a:spcPts val="0"/>
              </a:spcBef>
              <a:spcAft>
                <a:spcPts val="0"/>
              </a:spcAft>
              <a:defRPr/>
            </a:pPr>
            <a:endParaRPr lang="en-IN" sz="1200" b="1" dirty="0" smtClean="0">
              <a:solidFill>
                <a:schemeClr val="tx1"/>
              </a:solidFill>
            </a:endParaRPr>
          </a:p>
          <a:p>
            <a:pPr marL="355600" indent="-260350" fontAlgn="auto">
              <a:spcBef>
                <a:spcPts val="0"/>
              </a:spcBef>
              <a:spcAft>
                <a:spcPts val="0"/>
              </a:spcAft>
              <a:defRPr/>
            </a:pPr>
            <a:r>
              <a:rPr lang="en-IN" sz="1200" b="1" dirty="0" smtClean="0">
                <a:solidFill>
                  <a:schemeClr val="tx1"/>
                </a:solidFill>
              </a:rPr>
              <a:t>Microsoft</a:t>
            </a:r>
            <a:r>
              <a:rPr lang="en-IN" sz="1200" dirty="0" smtClean="0">
                <a:solidFill>
                  <a:schemeClr val="tx1"/>
                </a:solidFill>
              </a:rPr>
              <a:t> </a:t>
            </a:r>
            <a:r>
              <a:rPr lang="en-IN" sz="1200" dirty="0">
                <a:solidFill>
                  <a:schemeClr val="tx1"/>
                </a:solidFill>
              </a:rPr>
              <a:t>- In December HP and Microsoft extended their strategic alliance, and going forward, Microsoft Azure will serve as a preferred public cloud partner for HPE customers. HPE will also act as a preferred partner for Microsoft, delivering infrastructure and services for Microsoft hybrid cloud offerings</a:t>
            </a:r>
          </a:p>
          <a:p>
            <a:pPr marL="755650" lvl="1" indent="-260350" fontAlgn="auto">
              <a:spcBef>
                <a:spcPts val="0"/>
              </a:spcBef>
              <a:spcAft>
                <a:spcPts val="0"/>
              </a:spcAft>
              <a:defRPr/>
            </a:pPr>
            <a:r>
              <a:rPr lang="en-IN" sz="1200" dirty="0">
                <a:solidFill>
                  <a:schemeClr val="tx1"/>
                </a:solidFill>
              </a:rPr>
              <a:t> In November HPE and Microsoft reported the availability of their Cloud Productivity &amp; Mobility Solution Offerings (CPM), which will create transformational consulting services and business applications for Windows 10. </a:t>
            </a:r>
            <a:endParaRPr lang="en-IN" sz="1200" dirty="0" smtClean="0">
              <a:solidFill>
                <a:schemeClr val="tx1"/>
              </a:solidFill>
            </a:endParaRPr>
          </a:p>
          <a:p>
            <a:pPr marL="755650" lvl="1" indent="-260350" fontAlgn="auto">
              <a:spcBef>
                <a:spcPts val="0"/>
              </a:spcBef>
              <a:spcAft>
                <a:spcPts val="0"/>
              </a:spcAft>
              <a:defRPr/>
            </a:pPr>
            <a:endParaRPr lang="en-IN" sz="1200" dirty="0">
              <a:solidFill>
                <a:schemeClr val="tx1"/>
              </a:solidFill>
            </a:endParaRPr>
          </a:p>
          <a:p>
            <a:pPr marL="355600" indent="-260350" fontAlgn="auto">
              <a:spcBef>
                <a:spcPts val="0"/>
              </a:spcBef>
              <a:spcAft>
                <a:spcPts val="0"/>
              </a:spcAft>
              <a:defRPr/>
            </a:pPr>
            <a:r>
              <a:rPr lang="en-US" sz="1200" b="1" dirty="0">
                <a:solidFill>
                  <a:schemeClr val="tx1"/>
                </a:solidFill>
              </a:rPr>
              <a:t>Arista Networks </a:t>
            </a:r>
            <a:r>
              <a:rPr lang="en-US" sz="1200" dirty="0">
                <a:solidFill>
                  <a:schemeClr val="tx1"/>
                </a:solidFill>
              </a:rPr>
              <a:t>- </a:t>
            </a:r>
            <a:r>
              <a:rPr lang="en-IN" sz="1200" dirty="0">
                <a:solidFill>
                  <a:schemeClr val="tx1"/>
                </a:solidFill>
              </a:rPr>
              <a:t>HP partnered with Arista Networks to develop a solution in which HP’s Converged Systems servers and storage will be automated and integrated with Arista, leveraging virtual infrastructure to improve IT operations and reduce costs</a:t>
            </a:r>
            <a:r>
              <a:rPr lang="en-IN" sz="1200" dirty="0" smtClean="0">
                <a:solidFill>
                  <a:schemeClr val="tx1"/>
                </a:solidFill>
              </a:rPr>
              <a:t>.</a:t>
            </a:r>
          </a:p>
          <a:p>
            <a:pPr marL="355600" indent="-260350" fontAlgn="auto">
              <a:spcBef>
                <a:spcPts val="0"/>
              </a:spcBef>
              <a:spcAft>
                <a:spcPts val="0"/>
              </a:spcAft>
              <a:defRPr/>
            </a:pPr>
            <a:endParaRPr lang="en-IN" sz="1200" dirty="0">
              <a:solidFill>
                <a:schemeClr val="tx1"/>
              </a:solidFill>
            </a:endParaRPr>
          </a:p>
          <a:p>
            <a:pPr marL="355600" indent="-260350" fontAlgn="auto">
              <a:spcBef>
                <a:spcPts val="0"/>
              </a:spcBef>
              <a:spcAft>
                <a:spcPts val="0"/>
              </a:spcAft>
              <a:defRPr/>
            </a:pPr>
            <a:r>
              <a:rPr lang="en-IN" sz="1200" b="1" dirty="0">
                <a:solidFill>
                  <a:schemeClr val="tx1"/>
                </a:solidFill>
              </a:rPr>
              <a:t>Windstream</a:t>
            </a:r>
            <a:r>
              <a:rPr lang="en-IN" sz="1200" dirty="0">
                <a:solidFill>
                  <a:schemeClr val="tx1"/>
                </a:solidFill>
              </a:rPr>
              <a:t> - Windstream joined HP’s PartnerOne Program to deliver private cloud, Backup as a Service and Replication as a Service on HP’s Helion cloud and infrastructure platforms. </a:t>
            </a:r>
            <a:endParaRPr lang="en-IN" sz="1200" dirty="0" smtClean="0">
              <a:solidFill>
                <a:schemeClr val="tx1"/>
              </a:solidFill>
            </a:endParaRPr>
          </a:p>
          <a:p>
            <a:pPr marL="355600" indent="-260350" fontAlgn="auto">
              <a:spcBef>
                <a:spcPts val="0"/>
              </a:spcBef>
              <a:spcAft>
                <a:spcPts val="0"/>
              </a:spcAft>
              <a:defRPr/>
            </a:pPr>
            <a:endParaRPr lang="en-IN" sz="1200" dirty="0">
              <a:solidFill>
                <a:schemeClr val="tx1"/>
              </a:solidFill>
            </a:endParaRPr>
          </a:p>
          <a:p>
            <a:pPr marL="355600" indent="-260350" fontAlgn="auto">
              <a:spcBef>
                <a:spcPts val="0"/>
              </a:spcBef>
              <a:spcAft>
                <a:spcPts val="0"/>
              </a:spcAft>
              <a:defRPr/>
            </a:pPr>
            <a:r>
              <a:rPr lang="en-IN" sz="1200" b="1" dirty="0">
                <a:solidFill>
                  <a:schemeClr val="tx1"/>
                </a:solidFill>
              </a:rPr>
              <a:t>Hitachi</a:t>
            </a:r>
            <a:r>
              <a:rPr lang="en-IN" sz="1200" dirty="0">
                <a:solidFill>
                  <a:schemeClr val="tx1"/>
                </a:solidFill>
              </a:rPr>
              <a:t> - HP and Hitachi announced an alliance to expand the HP Global Threat Intelligence Alliance, where Hitachi will offer Japan-specific threat intelligence data to improve security information platform HP Threat Central.</a:t>
            </a:r>
          </a:p>
        </p:txBody>
      </p:sp>
    </p:spTree>
    <p:extLst>
      <p:ext uri="{BB962C8B-B14F-4D97-AF65-F5344CB8AC3E}">
        <p14:creationId xmlns:p14="http://schemas.microsoft.com/office/powerpoint/2010/main" val="1944734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574" y="284176"/>
            <a:ext cx="7772400" cy="775367"/>
          </a:xfrm>
        </p:spPr>
        <p:txBody>
          <a:bodyPr>
            <a:normAutofit/>
          </a:bodyPr>
          <a:lstStyle/>
          <a:p>
            <a:r>
              <a:rPr lang="en-IN" dirty="0" smtClean="0"/>
              <a:t>‘HP Enterprise’ - Background</a:t>
            </a:r>
            <a:endParaRPr lang="en-IN" dirty="0"/>
          </a:p>
        </p:txBody>
      </p:sp>
      <p:sp>
        <p:nvSpPr>
          <p:cNvPr id="3" name="Content Placeholder 2"/>
          <p:cNvSpPr>
            <a:spLocks noGrp="1"/>
          </p:cNvSpPr>
          <p:nvPr>
            <p:ph idx="1"/>
          </p:nvPr>
        </p:nvSpPr>
        <p:spPr>
          <a:xfrm>
            <a:off x="505405" y="1373051"/>
            <a:ext cx="7886700" cy="4949371"/>
          </a:xfrm>
        </p:spPr>
        <p:txBody>
          <a:bodyPr>
            <a:noAutofit/>
          </a:bodyPr>
          <a:lstStyle/>
          <a:p>
            <a:pPr marL="95250" indent="0" defTabSz="914400">
              <a:spcBef>
                <a:spcPts val="0"/>
              </a:spcBef>
              <a:buNone/>
              <a:defRPr/>
            </a:pPr>
            <a:r>
              <a:rPr lang="en-IN" sz="1400" b="1" u="sng" dirty="0"/>
              <a:t>HP Enterprise Background: </a:t>
            </a:r>
            <a:endParaRPr lang="en-IN" sz="1400" b="1" u="sng" dirty="0" smtClean="0"/>
          </a:p>
          <a:p>
            <a:pPr marL="95250" indent="0" defTabSz="914400">
              <a:spcBef>
                <a:spcPts val="0"/>
              </a:spcBef>
              <a:buNone/>
              <a:defRPr/>
            </a:pPr>
            <a:endParaRPr lang="en-IN" sz="1400" b="1" u="sng" dirty="0"/>
          </a:p>
          <a:p>
            <a:pPr marL="355600" indent="-260350">
              <a:spcBef>
                <a:spcPts val="0"/>
              </a:spcBef>
              <a:defRPr/>
            </a:pPr>
            <a:r>
              <a:rPr lang="en-IN" sz="1200" dirty="0"/>
              <a:t>On November 1, 2015, HP Inc. spun-off Hewlett Packard Enterprise Company pursuant to a separation agreement. To effect the spin-off, HP Inc. distributed all of the shares of Hewlett Packard Enterprise common stock owned by HP Inc. to its shareholders on November 1, 2015.</a:t>
            </a:r>
          </a:p>
          <a:p>
            <a:pPr marL="355600" indent="-260350">
              <a:spcBef>
                <a:spcPts val="0"/>
              </a:spcBef>
              <a:defRPr/>
            </a:pPr>
            <a:r>
              <a:rPr lang="en-IN" sz="1200" dirty="0"/>
              <a:t>Holders of HP Inc. common stock received one share of Hewlett Packard Enterprise stock for every share of HP Inc. stock held as of the record date. </a:t>
            </a:r>
          </a:p>
          <a:p>
            <a:pPr marL="355600" indent="-260350">
              <a:spcBef>
                <a:spcPts val="0"/>
              </a:spcBef>
              <a:defRPr/>
            </a:pPr>
            <a:r>
              <a:rPr lang="en-IN" sz="1200" dirty="0"/>
              <a:t>As a result of the spin-off, HP Enterprise now operates as an independent, publicly traded company</a:t>
            </a:r>
          </a:p>
          <a:p>
            <a:pPr marL="95250" indent="0" defTabSz="914400">
              <a:spcBef>
                <a:spcPts val="0"/>
              </a:spcBef>
              <a:buNone/>
              <a:defRPr/>
            </a:pPr>
            <a:endParaRPr lang="en-IN" sz="1400" b="1" u="sng" dirty="0" smtClean="0"/>
          </a:p>
          <a:p>
            <a:pPr marL="95250" indent="0" defTabSz="914400">
              <a:spcBef>
                <a:spcPts val="0"/>
              </a:spcBef>
              <a:buNone/>
              <a:defRPr/>
            </a:pPr>
            <a:r>
              <a:rPr lang="en-IN" sz="1400" b="1" u="sng" dirty="0" smtClean="0"/>
              <a:t>Business </a:t>
            </a:r>
            <a:r>
              <a:rPr lang="en-IN" sz="1400" b="1" u="sng" dirty="0"/>
              <a:t>Segments, Products and Services: </a:t>
            </a:r>
            <a:endParaRPr lang="en-IN" sz="1400" b="1" u="sng" dirty="0" smtClean="0"/>
          </a:p>
          <a:p>
            <a:pPr marL="95250" indent="0" defTabSz="914400">
              <a:spcBef>
                <a:spcPts val="0"/>
              </a:spcBef>
              <a:buNone/>
              <a:defRPr/>
            </a:pPr>
            <a:endParaRPr lang="en-IN" sz="1400" b="1" u="sng" dirty="0"/>
          </a:p>
          <a:p>
            <a:pPr marL="95250" indent="0">
              <a:spcBef>
                <a:spcPts val="0"/>
              </a:spcBef>
              <a:buNone/>
              <a:defRPr/>
            </a:pPr>
            <a:r>
              <a:rPr lang="en-IN" sz="1200" dirty="0"/>
              <a:t>HP Enterprise organize their business into the following five segments:</a:t>
            </a:r>
          </a:p>
          <a:p>
            <a:pPr marL="355600" indent="-260350">
              <a:spcBef>
                <a:spcPts val="0"/>
              </a:spcBef>
              <a:defRPr/>
            </a:pPr>
            <a:r>
              <a:rPr lang="en-IN" sz="1200" b="1" dirty="0"/>
              <a:t>Enterprise Group: </a:t>
            </a:r>
            <a:r>
              <a:rPr lang="en-IN" sz="1200" dirty="0"/>
              <a:t>Enterprise Group provides customers with cutting-edge technology infrastructure they need to optimize traditional IT while building a secure, cloud-enabled and mobile-ready </a:t>
            </a:r>
            <a:r>
              <a:rPr lang="en-IN" sz="1200" dirty="0" smtClean="0"/>
              <a:t>future</a:t>
            </a:r>
          </a:p>
          <a:p>
            <a:pPr marL="355600" indent="-260350">
              <a:spcBef>
                <a:spcPts val="0"/>
              </a:spcBef>
              <a:defRPr/>
            </a:pPr>
            <a:endParaRPr lang="en-IN" sz="1200" dirty="0"/>
          </a:p>
          <a:p>
            <a:pPr marL="355600" indent="-260350">
              <a:spcBef>
                <a:spcPts val="0"/>
              </a:spcBef>
              <a:defRPr/>
            </a:pPr>
            <a:r>
              <a:rPr lang="en-IN" sz="1200" b="1" dirty="0"/>
              <a:t>Software: </a:t>
            </a:r>
            <a:r>
              <a:rPr lang="en-IN" sz="1200" dirty="0"/>
              <a:t>Software allows customers to automate IT operations to simplify, accelerate and secure business processes and drives the analytics that turn raw data into actionable </a:t>
            </a:r>
            <a:r>
              <a:rPr lang="en-IN" sz="1200" dirty="0" smtClean="0"/>
              <a:t>knowledge</a:t>
            </a:r>
          </a:p>
          <a:p>
            <a:pPr marL="355600" indent="-260350">
              <a:spcBef>
                <a:spcPts val="0"/>
              </a:spcBef>
              <a:defRPr/>
            </a:pPr>
            <a:endParaRPr lang="en-IN" sz="1200" dirty="0"/>
          </a:p>
          <a:p>
            <a:pPr marL="355600" indent="-260350">
              <a:spcBef>
                <a:spcPts val="0"/>
              </a:spcBef>
              <a:defRPr/>
            </a:pPr>
            <a:r>
              <a:rPr lang="en-IN" sz="1200" b="1" dirty="0"/>
              <a:t>Enterprise Services: </a:t>
            </a:r>
            <a:r>
              <a:rPr lang="en-IN" sz="1200" dirty="0"/>
              <a:t>Enterprise Services brings all HPE’s solutions together through consulting and support professionals to deliver superior, comprehensive results for </a:t>
            </a:r>
            <a:r>
              <a:rPr lang="en-IN" sz="1200" dirty="0" smtClean="0"/>
              <a:t>customers</a:t>
            </a:r>
          </a:p>
          <a:p>
            <a:pPr marL="355600" indent="-260350">
              <a:spcBef>
                <a:spcPts val="0"/>
              </a:spcBef>
              <a:defRPr/>
            </a:pPr>
            <a:endParaRPr lang="en-IN" sz="1200" dirty="0"/>
          </a:p>
          <a:p>
            <a:pPr marL="355600" indent="-260350">
              <a:spcBef>
                <a:spcPts val="0"/>
              </a:spcBef>
              <a:defRPr/>
            </a:pPr>
            <a:r>
              <a:rPr lang="en-IN" sz="1200" b="1" dirty="0"/>
              <a:t>Financial Services:</a:t>
            </a:r>
            <a:r>
              <a:rPr lang="en-IN" sz="1200" dirty="0"/>
              <a:t> Financial Services enables flexible IT consumption models, financial architectures and customized investment solutions for </a:t>
            </a:r>
            <a:r>
              <a:rPr lang="en-IN" sz="1200" dirty="0" smtClean="0"/>
              <a:t>customers</a:t>
            </a:r>
          </a:p>
          <a:p>
            <a:pPr marL="355600" indent="-260350">
              <a:spcBef>
                <a:spcPts val="0"/>
              </a:spcBef>
              <a:defRPr/>
            </a:pPr>
            <a:endParaRPr lang="en-IN" sz="1200" dirty="0"/>
          </a:p>
          <a:p>
            <a:pPr marL="355600" indent="-260350">
              <a:spcBef>
                <a:spcPts val="0"/>
              </a:spcBef>
              <a:defRPr/>
            </a:pPr>
            <a:r>
              <a:rPr lang="en-IN" sz="1200" b="1" dirty="0"/>
              <a:t>Corporate Investments: </a:t>
            </a:r>
            <a:r>
              <a:rPr lang="en-IN" sz="1200" dirty="0"/>
              <a:t>Corporate Investments includes Hewlett Packard Labs and certain business incubation projects, among others.</a:t>
            </a:r>
            <a:endParaRPr lang="en-US" sz="1200" dirty="0"/>
          </a:p>
        </p:txBody>
      </p:sp>
    </p:spTree>
    <p:extLst>
      <p:ext uri="{BB962C8B-B14F-4D97-AF65-F5344CB8AC3E}">
        <p14:creationId xmlns:p14="http://schemas.microsoft.com/office/powerpoint/2010/main" val="3811506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9" y="527050"/>
            <a:ext cx="8820472" cy="611188"/>
          </a:xfrm>
        </p:spPr>
        <p:txBody>
          <a:bodyPr>
            <a:normAutofit/>
          </a:bodyPr>
          <a:lstStyle/>
          <a:p>
            <a:r>
              <a:rPr lang="en-IN" altLang="zh-CN" dirty="0"/>
              <a:t>HP’s </a:t>
            </a:r>
            <a:r>
              <a:rPr lang="en-IN" altLang="zh-CN" dirty="0" smtClean="0"/>
              <a:t>Recent Alliances</a:t>
            </a:r>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20</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90855294"/>
              </p:ext>
            </p:extLst>
          </p:nvPr>
        </p:nvGraphicFramePr>
        <p:xfrm>
          <a:off x="457200" y="1357812"/>
          <a:ext cx="7903029" cy="5136657"/>
        </p:xfrm>
        <a:graphic>
          <a:graphicData uri="http://schemas.openxmlformats.org/drawingml/2006/table">
            <a:tbl>
              <a:tblPr firstRow="1" bandRow="1">
                <a:tableStyleId>{5C22544A-7EE6-4342-B048-85BDC9FD1C3A}</a:tableStyleId>
              </a:tblPr>
              <a:tblGrid>
                <a:gridCol w="1224409">
                  <a:extLst>
                    <a:ext uri="{9D8B030D-6E8A-4147-A177-3AD203B41FA5}">
                      <a16:colId xmlns:a16="http://schemas.microsoft.com/office/drawing/2014/main" val="2716106781"/>
                    </a:ext>
                  </a:extLst>
                </a:gridCol>
                <a:gridCol w="6678620">
                  <a:extLst>
                    <a:ext uri="{9D8B030D-6E8A-4147-A177-3AD203B41FA5}">
                      <a16:colId xmlns:a16="http://schemas.microsoft.com/office/drawing/2014/main" val="1760847403"/>
                    </a:ext>
                  </a:extLst>
                </a:gridCol>
              </a:tblGrid>
              <a:tr h="287527">
                <a:tc>
                  <a:txBody>
                    <a:bodyPr/>
                    <a:lstStyle/>
                    <a:p>
                      <a:r>
                        <a:rPr lang="en-IN" dirty="0" smtClean="0"/>
                        <a:t>Company</a:t>
                      </a:r>
                      <a:endParaRPr lang="en-IN" dirty="0"/>
                    </a:p>
                  </a:txBody>
                  <a:tcPr/>
                </a:tc>
                <a:tc>
                  <a:txBody>
                    <a:bodyPr/>
                    <a:lstStyle/>
                    <a:p>
                      <a:r>
                        <a:rPr lang="en-IN" dirty="0" smtClean="0"/>
                        <a:t>Scope of Partnership</a:t>
                      </a:r>
                      <a:endParaRPr lang="en-IN" dirty="0"/>
                    </a:p>
                  </a:txBody>
                  <a:tcPr/>
                </a:tc>
                <a:extLst>
                  <a:ext uri="{0D108BD9-81ED-4DB2-BD59-A6C34878D82A}">
                    <a16:rowId xmlns:a16="http://schemas.microsoft.com/office/drawing/2014/main" val="1190163618"/>
                  </a:ext>
                </a:extLst>
              </a:tr>
              <a:tr h="685640">
                <a:tc>
                  <a:txBody>
                    <a:bodyPr/>
                    <a:lstStyle/>
                    <a:p>
                      <a:r>
                        <a:rPr lang="en-IN" dirty="0" smtClean="0"/>
                        <a:t>ClearPath </a:t>
                      </a:r>
                      <a:endParaRPr lang="en-IN" dirty="0"/>
                    </a:p>
                  </a:txBody>
                  <a:tcPr/>
                </a:tc>
                <a:tc>
                  <a:txBody>
                    <a:bodyPr/>
                    <a:lstStyle/>
                    <a:p>
                      <a:r>
                        <a:rPr lang="en-IN" dirty="0" smtClean="0"/>
                        <a:t>HP announced an alliance with ClearPath as an OpenNFV Application partner. ClearPath’s Virtual Services Platform (VSP) will use HP’s Open NFV technologies to provide customized platforms and managed NFV solutions.</a:t>
                      </a:r>
                      <a:endParaRPr lang="en-IN" dirty="0"/>
                    </a:p>
                  </a:txBody>
                  <a:tcPr/>
                </a:tc>
                <a:extLst>
                  <a:ext uri="{0D108BD9-81ED-4DB2-BD59-A6C34878D82A}">
                    <a16:rowId xmlns:a16="http://schemas.microsoft.com/office/drawing/2014/main" val="1916426439"/>
                  </a:ext>
                </a:extLst>
              </a:tr>
              <a:tr h="486583">
                <a:tc>
                  <a:txBody>
                    <a:bodyPr/>
                    <a:lstStyle/>
                    <a:p>
                      <a:r>
                        <a:rPr lang="en-IN" dirty="0" smtClean="0"/>
                        <a:t>Intel</a:t>
                      </a:r>
                      <a:endParaRPr lang="en-IN" dirty="0"/>
                    </a:p>
                  </a:txBody>
                  <a:tcPr/>
                </a:tc>
                <a:tc>
                  <a:txBody>
                    <a:bodyPr/>
                    <a:lstStyle/>
                    <a:p>
                      <a:r>
                        <a:rPr lang="en-IN" dirty="0" smtClean="0"/>
                        <a:t>HP and Intel team up around IoT, HP will build gateways that process and analyse data using Intel’s Core i5 for edge computing solutions. </a:t>
                      </a:r>
                      <a:endParaRPr lang="en-IN" dirty="0"/>
                    </a:p>
                  </a:txBody>
                  <a:tcPr/>
                </a:tc>
                <a:extLst>
                  <a:ext uri="{0D108BD9-81ED-4DB2-BD59-A6C34878D82A}">
                    <a16:rowId xmlns:a16="http://schemas.microsoft.com/office/drawing/2014/main" val="940220839"/>
                  </a:ext>
                </a:extLst>
              </a:tr>
              <a:tr h="884697">
                <a:tc>
                  <a:txBody>
                    <a:bodyPr/>
                    <a:lstStyle/>
                    <a:p>
                      <a:r>
                        <a:rPr lang="en-IN" dirty="0" smtClean="0"/>
                        <a:t>NEC </a:t>
                      </a:r>
                      <a:endParaRPr lang="en-IN" dirty="0"/>
                    </a:p>
                  </a:txBody>
                  <a:tcPr/>
                </a:tc>
                <a:tc>
                  <a:txBody>
                    <a:bodyPr/>
                    <a:lstStyle/>
                    <a:p>
                      <a:pPr marL="0" algn="l" defTabSz="685800" rtl="0" eaLnBrk="1" latinLnBrk="0" hangingPunct="1"/>
                      <a:r>
                        <a:rPr lang="en-IN" sz="1350" kern="1200" dirty="0" smtClean="0">
                          <a:solidFill>
                            <a:schemeClr val="dk1"/>
                          </a:solidFill>
                          <a:latin typeface="+mn-lt"/>
                          <a:ea typeface="+mn-ea"/>
                          <a:cs typeface="+mn-cs"/>
                        </a:rPr>
                        <a:t>HP and NEC collaborated to advance NFV technologies so that CSPs can design, deploy and manage networking services more rapidly and cost-effectively. NEC offers prevalidated solutions through virtual network functions on the HP OpenNFV platform to enterprise customers.</a:t>
                      </a:r>
                      <a:endParaRPr lang="en-IN" sz="1350" kern="1200" dirty="0">
                        <a:solidFill>
                          <a:schemeClr val="dk1"/>
                        </a:solidFill>
                        <a:latin typeface="+mn-lt"/>
                        <a:ea typeface="+mn-ea"/>
                        <a:cs typeface="+mn-cs"/>
                      </a:endParaRPr>
                    </a:p>
                  </a:txBody>
                  <a:tcPr/>
                </a:tc>
                <a:extLst>
                  <a:ext uri="{0D108BD9-81ED-4DB2-BD59-A6C34878D82A}">
                    <a16:rowId xmlns:a16="http://schemas.microsoft.com/office/drawing/2014/main" val="380183262"/>
                  </a:ext>
                </a:extLst>
              </a:tr>
              <a:tr h="884697">
                <a:tc>
                  <a:txBody>
                    <a:bodyPr/>
                    <a:lstStyle/>
                    <a:p>
                      <a:r>
                        <a:rPr lang="en-IN" dirty="0" smtClean="0"/>
                        <a:t>Fireeye</a:t>
                      </a:r>
                      <a:endParaRPr lang="en-IN" dirty="0"/>
                    </a:p>
                  </a:txBody>
                  <a:tcPr/>
                </a:tc>
                <a:tc>
                  <a:txBody>
                    <a:bodyPr/>
                    <a:lstStyle/>
                    <a:p>
                      <a:r>
                        <a:rPr lang="en-IN" dirty="0" smtClean="0"/>
                        <a:t>HP and FireEye announced an alliance to jointly offer Global Incident Response and Advanced Compromise Assessment services. These solutions resolve data breaches along with advanced threat detection to meet global clients’ demands around security. </a:t>
                      </a:r>
                      <a:endParaRPr lang="en-IN" dirty="0"/>
                    </a:p>
                  </a:txBody>
                  <a:tcPr/>
                </a:tc>
                <a:extLst>
                  <a:ext uri="{0D108BD9-81ED-4DB2-BD59-A6C34878D82A}">
                    <a16:rowId xmlns:a16="http://schemas.microsoft.com/office/drawing/2014/main" val="4067646560"/>
                  </a:ext>
                </a:extLst>
              </a:tr>
              <a:tr h="685640">
                <a:tc>
                  <a:txBody>
                    <a:bodyPr/>
                    <a:lstStyle/>
                    <a:p>
                      <a:r>
                        <a:rPr lang="en-IN" dirty="0" smtClean="0"/>
                        <a:t>Microsoft </a:t>
                      </a:r>
                      <a:endParaRPr lang="en-IN" dirty="0"/>
                    </a:p>
                  </a:txBody>
                  <a:tcPr/>
                </a:tc>
                <a:tc>
                  <a:txBody>
                    <a:bodyPr/>
                    <a:lstStyle/>
                    <a:p>
                      <a:r>
                        <a:rPr lang="en-IN" dirty="0" smtClean="0"/>
                        <a:t>HP and Microsoft enhanced their strategic partnership to provide digital transformation to solve industry-specific issues leveraging HP’s Business Process as a Service (BPaaS) solutions and Microsoft Dynamics enterprise applications. </a:t>
                      </a:r>
                      <a:endParaRPr lang="en-IN" dirty="0"/>
                    </a:p>
                  </a:txBody>
                  <a:tcPr/>
                </a:tc>
                <a:extLst>
                  <a:ext uri="{0D108BD9-81ED-4DB2-BD59-A6C34878D82A}">
                    <a16:rowId xmlns:a16="http://schemas.microsoft.com/office/drawing/2014/main" val="4099698236"/>
                  </a:ext>
                </a:extLst>
              </a:tr>
              <a:tr h="1083754">
                <a:tc>
                  <a:txBody>
                    <a:bodyPr/>
                    <a:lstStyle/>
                    <a:p>
                      <a:r>
                        <a:rPr lang="en-IN" dirty="0" smtClean="0"/>
                        <a:t>Alcatel-Lucent</a:t>
                      </a:r>
                      <a:endParaRPr lang="en-IN" dirty="0"/>
                    </a:p>
                  </a:txBody>
                  <a:tcPr/>
                </a:tc>
                <a:tc>
                  <a:txBody>
                    <a:bodyPr/>
                    <a:lstStyle/>
                    <a:p>
                      <a:r>
                        <a:rPr lang="en-IN" dirty="0" smtClean="0"/>
                        <a:t>Alcatel-Lucent and HP strengthened their global alliance by announcing the integration of Alcatel-Lucent services with HP Services to provide clients better customer service. Together, Alcatel-Lucent and HP will help large enterprises create network-enabled, distributed cloud solutions to enhance their customers’</a:t>
                      </a:r>
                    </a:p>
                    <a:p>
                      <a:r>
                        <a:rPr lang="en-IN" dirty="0" smtClean="0"/>
                        <a:t>experiences.</a:t>
                      </a:r>
                      <a:endParaRPr lang="en-IN" dirty="0"/>
                    </a:p>
                  </a:txBody>
                  <a:tcPr/>
                </a:tc>
                <a:extLst>
                  <a:ext uri="{0D108BD9-81ED-4DB2-BD59-A6C34878D82A}">
                    <a16:rowId xmlns:a16="http://schemas.microsoft.com/office/drawing/2014/main" val="155922407"/>
                  </a:ext>
                </a:extLst>
              </a:tr>
            </a:tbl>
          </a:graphicData>
        </a:graphic>
      </p:graphicFrame>
    </p:spTree>
    <p:extLst>
      <p:ext uri="{BB962C8B-B14F-4D97-AF65-F5344CB8AC3E}">
        <p14:creationId xmlns:p14="http://schemas.microsoft.com/office/powerpoint/2010/main" val="696413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9" y="527050"/>
            <a:ext cx="8820472" cy="611188"/>
          </a:xfrm>
        </p:spPr>
        <p:txBody>
          <a:bodyPr>
            <a:normAutofit/>
          </a:bodyPr>
          <a:lstStyle/>
          <a:p>
            <a:r>
              <a:rPr lang="en-IN" altLang="zh-CN" dirty="0"/>
              <a:t>HP’s </a:t>
            </a:r>
            <a:r>
              <a:rPr lang="en-IN" altLang="zh-CN" dirty="0" smtClean="0"/>
              <a:t>Recent Alliances</a:t>
            </a:r>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21</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301510763"/>
              </p:ext>
            </p:extLst>
          </p:nvPr>
        </p:nvGraphicFramePr>
        <p:xfrm>
          <a:off x="457200" y="1357812"/>
          <a:ext cx="8229600" cy="4572724"/>
        </p:xfrm>
        <a:graphic>
          <a:graphicData uri="http://schemas.openxmlformats.org/drawingml/2006/table">
            <a:tbl>
              <a:tblPr firstRow="1" bandRow="1">
                <a:tableStyleId>{5C22544A-7EE6-4342-B048-85BDC9FD1C3A}</a:tableStyleId>
              </a:tblPr>
              <a:tblGrid>
                <a:gridCol w="1275005">
                  <a:extLst>
                    <a:ext uri="{9D8B030D-6E8A-4147-A177-3AD203B41FA5}">
                      <a16:colId xmlns:a16="http://schemas.microsoft.com/office/drawing/2014/main" val="2716106781"/>
                    </a:ext>
                  </a:extLst>
                </a:gridCol>
                <a:gridCol w="6954595">
                  <a:extLst>
                    <a:ext uri="{9D8B030D-6E8A-4147-A177-3AD203B41FA5}">
                      <a16:colId xmlns:a16="http://schemas.microsoft.com/office/drawing/2014/main" val="1760847403"/>
                    </a:ext>
                  </a:extLst>
                </a:gridCol>
              </a:tblGrid>
              <a:tr h="298721">
                <a:tc>
                  <a:txBody>
                    <a:bodyPr/>
                    <a:lstStyle/>
                    <a:p>
                      <a:r>
                        <a:rPr lang="en-IN" dirty="0" smtClean="0"/>
                        <a:t>Company</a:t>
                      </a:r>
                      <a:endParaRPr lang="en-IN" dirty="0"/>
                    </a:p>
                  </a:txBody>
                  <a:tcPr/>
                </a:tc>
                <a:tc>
                  <a:txBody>
                    <a:bodyPr/>
                    <a:lstStyle/>
                    <a:p>
                      <a:r>
                        <a:rPr lang="en-IN" dirty="0" smtClean="0"/>
                        <a:t>Scope of Partnership</a:t>
                      </a:r>
                      <a:endParaRPr lang="en-IN" dirty="0"/>
                    </a:p>
                  </a:txBody>
                  <a:tcPr/>
                </a:tc>
                <a:extLst>
                  <a:ext uri="{0D108BD9-81ED-4DB2-BD59-A6C34878D82A}">
                    <a16:rowId xmlns:a16="http://schemas.microsoft.com/office/drawing/2014/main" val="1190163618"/>
                  </a:ext>
                </a:extLst>
              </a:tr>
              <a:tr h="919140">
                <a:tc>
                  <a:txBody>
                    <a:bodyPr/>
                    <a:lstStyle/>
                    <a:p>
                      <a:r>
                        <a:rPr lang="en-IN" dirty="0" smtClean="0"/>
                        <a:t>Telecom Italia</a:t>
                      </a:r>
                      <a:endParaRPr lang="en-IN" dirty="0"/>
                    </a:p>
                  </a:txBody>
                  <a:tcPr/>
                </a:tc>
                <a:tc>
                  <a:txBody>
                    <a:bodyPr/>
                    <a:lstStyle/>
                    <a:p>
                      <a:r>
                        <a:rPr lang="en-IN" dirty="0" smtClean="0"/>
                        <a:t>HP reached a commercial agreement with Telecom Italia to provide large businesses and public sector organizations in Italy with integrated cloud transformation services to drive cloud adoption in the country and embrace the New Style of IT.</a:t>
                      </a:r>
                      <a:endParaRPr lang="en-IN" dirty="0"/>
                    </a:p>
                  </a:txBody>
                  <a:tcPr/>
                </a:tc>
                <a:extLst>
                  <a:ext uri="{0D108BD9-81ED-4DB2-BD59-A6C34878D82A}">
                    <a16:rowId xmlns:a16="http://schemas.microsoft.com/office/drawing/2014/main" val="1916426439"/>
                  </a:ext>
                </a:extLst>
              </a:tr>
              <a:tr h="712334">
                <a:tc>
                  <a:txBody>
                    <a:bodyPr/>
                    <a:lstStyle/>
                    <a:p>
                      <a:r>
                        <a:rPr lang="en-IN" dirty="0" smtClean="0"/>
                        <a:t>Symantec </a:t>
                      </a:r>
                      <a:endParaRPr lang="en-IN" dirty="0"/>
                    </a:p>
                  </a:txBody>
                  <a:tcPr/>
                </a:tc>
                <a:tc>
                  <a:txBody>
                    <a:bodyPr/>
                    <a:lstStyle/>
                    <a:p>
                      <a:r>
                        <a:rPr lang="en-IN" dirty="0" smtClean="0"/>
                        <a:t>HP Enterprise Services announced a partnership with Symantec to create a Disaster Recovery as a Service (DRaaS) solution using HP’s Helion OpenStack to reduce recovery times, data loss and associated downtime costs.</a:t>
                      </a:r>
                    </a:p>
                  </a:txBody>
                  <a:tcPr/>
                </a:tc>
                <a:extLst>
                  <a:ext uri="{0D108BD9-81ED-4DB2-BD59-A6C34878D82A}">
                    <a16:rowId xmlns:a16="http://schemas.microsoft.com/office/drawing/2014/main" val="940220839"/>
                  </a:ext>
                </a:extLst>
              </a:tr>
              <a:tr h="712334">
                <a:tc>
                  <a:txBody>
                    <a:bodyPr/>
                    <a:lstStyle/>
                    <a:p>
                      <a:r>
                        <a:rPr lang="en-IN" dirty="0" smtClean="0"/>
                        <a:t>Wind River</a:t>
                      </a:r>
                      <a:endParaRPr lang="en-IN" dirty="0"/>
                    </a:p>
                  </a:txBody>
                  <a:tcPr/>
                </a:tc>
                <a:tc>
                  <a:txBody>
                    <a:bodyPr/>
                    <a:lstStyle/>
                    <a:p>
                      <a:pPr marL="0" algn="l" defTabSz="685800" rtl="0" eaLnBrk="1" latinLnBrk="0" hangingPunct="1"/>
                      <a:r>
                        <a:rPr lang="en-IN" sz="1350" kern="1200" dirty="0" smtClean="0">
                          <a:solidFill>
                            <a:schemeClr val="dk1"/>
                          </a:solidFill>
                          <a:latin typeface="+mn-lt"/>
                          <a:ea typeface="+mn-ea"/>
                          <a:cs typeface="+mn-cs"/>
                        </a:rPr>
                        <a:t>HP announced a partnership with Wind River to develop solutions that enable carrier-grade NFV capabilities. Together, they use HP Helion OpenStack to create NFV solutions to meet the demands of CSPs. </a:t>
                      </a:r>
                      <a:endParaRPr lang="en-IN" sz="1350" kern="1200" dirty="0">
                        <a:solidFill>
                          <a:schemeClr val="dk1"/>
                        </a:solidFill>
                        <a:latin typeface="+mn-lt"/>
                        <a:ea typeface="+mn-ea"/>
                        <a:cs typeface="+mn-cs"/>
                      </a:endParaRPr>
                    </a:p>
                  </a:txBody>
                  <a:tcPr/>
                </a:tc>
                <a:extLst>
                  <a:ext uri="{0D108BD9-81ED-4DB2-BD59-A6C34878D82A}">
                    <a16:rowId xmlns:a16="http://schemas.microsoft.com/office/drawing/2014/main" val="380183262"/>
                  </a:ext>
                </a:extLst>
              </a:tr>
              <a:tr h="712334">
                <a:tc>
                  <a:txBody>
                    <a:bodyPr/>
                    <a:lstStyle/>
                    <a:p>
                      <a:r>
                        <a:rPr lang="en-IN" dirty="0" smtClean="0"/>
                        <a:t>VMware </a:t>
                      </a:r>
                      <a:endParaRPr lang="en-IN" dirty="0"/>
                    </a:p>
                  </a:txBody>
                  <a:tcPr/>
                </a:tc>
                <a:tc>
                  <a:txBody>
                    <a:bodyPr/>
                    <a:lstStyle/>
                    <a:p>
                      <a:r>
                        <a:rPr lang="en-IN" dirty="0" smtClean="0"/>
                        <a:t>HP and VMware expanded their partnership to assist in delivering the HP ConvergedSystem 200-HC EVO: RAIL, which helps customers simplify deployments and increase scalability around software-defined IT infrastructure.</a:t>
                      </a:r>
                      <a:endParaRPr lang="en-IN" dirty="0"/>
                    </a:p>
                  </a:txBody>
                  <a:tcPr/>
                </a:tc>
                <a:extLst>
                  <a:ext uri="{0D108BD9-81ED-4DB2-BD59-A6C34878D82A}">
                    <a16:rowId xmlns:a16="http://schemas.microsoft.com/office/drawing/2014/main" val="4067646560"/>
                  </a:ext>
                </a:extLst>
              </a:tr>
              <a:tr h="712334">
                <a:tc>
                  <a:txBody>
                    <a:bodyPr/>
                    <a:lstStyle/>
                    <a:p>
                      <a:r>
                        <a:rPr lang="en-IN" dirty="0" smtClean="0"/>
                        <a:t>BT</a:t>
                      </a:r>
                      <a:endParaRPr lang="en-IN" dirty="0"/>
                    </a:p>
                  </a:txBody>
                  <a:tcPr/>
                </a:tc>
                <a:tc>
                  <a:txBody>
                    <a:bodyPr/>
                    <a:lstStyle/>
                    <a:p>
                      <a:r>
                        <a:rPr lang="en-IN" dirty="0" smtClean="0"/>
                        <a:t>The partnership utilizes BT’s extensive IT services portfolio, enabling HP to provide a comprehensive suite of cloud IT service offerings, including advisory services, design, deployment and IT support for clients.</a:t>
                      </a:r>
                      <a:endParaRPr lang="en-IN" dirty="0"/>
                    </a:p>
                  </a:txBody>
                  <a:tcPr/>
                </a:tc>
                <a:extLst>
                  <a:ext uri="{0D108BD9-81ED-4DB2-BD59-A6C34878D82A}">
                    <a16:rowId xmlns:a16="http://schemas.microsoft.com/office/drawing/2014/main" val="4099698236"/>
                  </a:ext>
                </a:extLst>
              </a:tr>
              <a:tr h="505527">
                <a:tc>
                  <a:txBody>
                    <a:bodyPr/>
                    <a:lstStyle/>
                    <a:p>
                      <a:r>
                        <a:rPr lang="en-IN" dirty="0" smtClean="0"/>
                        <a:t>Citrix</a:t>
                      </a:r>
                      <a:endParaRPr lang="en-IN" dirty="0"/>
                    </a:p>
                  </a:txBody>
                  <a:tcPr/>
                </a:tc>
                <a:tc>
                  <a:txBody>
                    <a:bodyPr/>
                    <a:lstStyle/>
                    <a:p>
                      <a:r>
                        <a:rPr lang="en-IN" dirty="0" smtClean="0"/>
                        <a:t>Citrix and HP’s partnership involves development of application, server and desktop virtualization platform solutions. </a:t>
                      </a:r>
                      <a:endParaRPr lang="en-IN" dirty="0"/>
                    </a:p>
                  </a:txBody>
                  <a:tcPr/>
                </a:tc>
                <a:extLst>
                  <a:ext uri="{0D108BD9-81ED-4DB2-BD59-A6C34878D82A}">
                    <a16:rowId xmlns:a16="http://schemas.microsoft.com/office/drawing/2014/main" val="155922407"/>
                  </a:ext>
                </a:extLst>
              </a:tr>
            </a:tbl>
          </a:graphicData>
        </a:graphic>
      </p:graphicFrame>
    </p:spTree>
    <p:extLst>
      <p:ext uri="{BB962C8B-B14F-4D97-AF65-F5344CB8AC3E}">
        <p14:creationId xmlns:p14="http://schemas.microsoft.com/office/powerpoint/2010/main" val="2267602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9" y="527050"/>
            <a:ext cx="8820472" cy="611188"/>
          </a:xfrm>
        </p:spPr>
        <p:txBody>
          <a:bodyPr>
            <a:normAutofit/>
          </a:bodyPr>
          <a:lstStyle/>
          <a:p>
            <a:r>
              <a:rPr lang="en-IN" altLang="zh-CN" dirty="0"/>
              <a:t>HP’s Global Alliance</a:t>
            </a:r>
            <a:endParaRPr lang="en-IN" altLang="zh-CN" dirty="0" smtClean="0"/>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22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306263779"/>
              </p:ext>
            </p:extLst>
          </p:nvPr>
        </p:nvGraphicFramePr>
        <p:xfrm>
          <a:off x="457200" y="1357814"/>
          <a:ext cx="8229600" cy="4869180"/>
        </p:xfrm>
        <a:graphic>
          <a:graphicData uri="http://schemas.openxmlformats.org/drawingml/2006/table">
            <a:tbl>
              <a:tblPr firstRow="1" bandRow="1">
                <a:tableStyleId>{5C22544A-7EE6-4342-B048-85BDC9FD1C3A}</a:tableStyleId>
              </a:tblPr>
              <a:tblGrid>
                <a:gridCol w="1067446">
                  <a:extLst>
                    <a:ext uri="{9D8B030D-6E8A-4147-A177-3AD203B41FA5}">
                      <a16:colId xmlns:a16="http://schemas.microsoft.com/office/drawing/2014/main" val="2716106781"/>
                    </a:ext>
                  </a:extLst>
                </a:gridCol>
                <a:gridCol w="5822453">
                  <a:extLst>
                    <a:ext uri="{9D8B030D-6E8A-4147-A177-3AD203B41FA5}">
                      <a16:colId xmlns:a16="http://schemas.microsoft.com/office/drawing/2014/main" val="1760847403"/>
                    </a:ext>
                  </a:extLst>
                </a:gridCol>
                <a:gridCol w="1339701">
                  <a:extLst>
                    <a:ext uri="{9D8B030D-6E8A-4147-A177-3AD203B41FA5}">
                      <a16:colId xmlns:a16="http://schemas.microsoft.com/office/drawing/2014/main" val="766747480"/>
                    </a:ext>
                  </a:extLst>
                </a:gridCol>
              </a:tblGrid>
              <a:tr h="172594">
                <a:tc>
                  <a:txBody>
                    <a:bodyPr/>
                    <a:lstStyle/>
                    <a:p>
                      <a:r>
                        <a:rPr lang="en-IN" dirty="0" smtClean="0"/>
                        <a:t>Company</a:t>
                      </a:r>
                      <a:endParaRPr lang="en-IN" dirty="0"/>
                    </a:p>
                  </a:txBody>
                  <a:tcPr/>
                </a:tc>
                <a:tc>
                  <a:txBody>
                    <a:bodyPr/>
                    <a:lstStyle/>
                    <a:p>
                      <a:r>
                        <a:rPr lang="en-IN" dirty="0" smtClean="0"/>
                        <a:t>Scope of Partnership</a:t>
                      </a:r>
                      <a:endParaRPr lang="en-IN" dirty="0"/>
                    </a:p>
                  </a:txBody>
                  <a:tcPr/>
                </a:tc>
                <a:tc>
                  <a:txBody>
                    <a:bodyPr/>
                    <a:lstStyle/>
                    <a:p>
                      <a:r>
                        <a:rPr lang="en-IN" dirty="0" smtClean="0"/>
                        <a:t>Region</a:t>
                      </a:r>
                      <a:endParaRPr lang="en-IN" dirty="0"/>
                    </a:p>
                  </a:txBody>
                  <a:tcPr/>
                </a:tc>
                <a:extLst>
                  <a:ext uri="{0D108BD9-81ED-4DB2-BD59-A6C34878D82A}">
                    <a16:rowId xmlns:a16="http://schemas.microsoft.com/office/drawing/2014/main" val="1190163618"/>
                  </a:ext>
                </a:extLst>
              </a:tr>
              <a:tr h="650547">
                <a:tc>
                  <a:txBody>
                    <a:bodyPr/>
                    <a:lstStyle/>
                    <a:p>
                      <a:r>
                        <a:rPr lang="en-IN" dirty="0" smtClean="0"/>
                        <a:t>Deloitte </a:t>
                      </a:r>
                      <a:endParaRPr lang="en-IN" dirty="0"/>
                    </a:p>
                  </a:txBody>
                  <a:tcPr/>
                </a:tc>
                <a:tc>
                  <a:txBody>
                    <a:bodyPr/>
                    <a:lstStyle/>
                    <a:p>
                      <a:r>
                        <a:rPr lang="en-IN" dirty="0" smtClean="0"/>
                        <a:t>HP Services and Deloitte have a long-standing relationship aimed at the implementation, consolidation and management of CRM and partner relationship management systems. Deloitte provides systems integration,</a:t>
                      </a:r>
                      <a:r>
                        <a:rPr lang="en-IN" baseline="0" dirty="0" smtClean="0"/>
                        <a:t> </a:t>
                      </a:r>
                      <a:r>
                        <a:rPr lang="en-IN" dirty="0" smtClean="0"/>
                        <a:t>business process design and configuration services, while HP Services provides IT infrastructure migration and management services. </a:t>
                      </a:r>
                      <a:endParaRPr lang="en-IN"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dirty="0" smtClean="0"/>
                        <a:t>Global Alliance</a:t>
                      </a:r>
                    </a:p>
                  </a:txBody>
                  <a:tcPr/>
                </a:tc>
                <a:extLst>
                  <a:ext uri="{0D108BD9-81ED-4DB2-BD59-A6C34878D82A}">
                    <a16:rowId xmlns:a16="http://schemas.microsoft.com/office/drawing/2014/main" val="855579498"/>
                  </a:ext>
                </a:extLst>
              </a:tr>
              <a:tr h="650547">
                <a:tc>
                  <a:txBody>
                    <a:bodyPr/>
                    <a:lstStyle/>
                    <a:p>
                      <a:r>
                        <a:rPr lang="en-IN" dirty="0" smtClean="0"/>
                        <a:t>GE Healthcare</a:t>
                      </a:r>
                    </a:p>
                  </a:txBody>
                  <a:tcPr/>
                </a:tc>
                <a:tc>
                  <a:txBody>
                    <a:bodyPr/>
                    <a:lstStyle/>
                    <a:p>
                      <a:r>
                        <a:rPr lang="en-IN" dirty="0" smtClean="0"/>
                        <a:t>HP and GE Healthcare partner to implement patient-care-focused transformation medical technologies and services. HP Converged Infrastructure improves GE’s ability to provide transformational medical services and technologies. </a:t>
                      </a:r>
                      <a:endParaRPr lang="en-IN"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Global Alliance</a:t>
                      </a:r>
                    </a:p>
                  </a:txBody>
                  <a:tcPr/>
                </a:tc>
                <a:extLst>
                  <a:ext uri="{0D108BD9-81ED-4DB2-BD59-A6C34878D82A}">
                    <a16:rowId xmlns:a16="http://schemas.microsoft.com/office/drawing/2014/main" val="2169682232"/>
                  </a:ext>
                </a:extLst>
              </a:tr>
              <a:tr h="650547">
                <a:tc>
                  <a:txBody>
                    <a:bodyPr/>
                    <a:lstStyle/>
                    <a:p>
                      <a:r>
                        <a:rPr lang="en-IN" dirty="0" smtClean="0"/>
                        <a:t>HCL Technologies</a:t>
                      </a:r>
                    </a:p>
                  </a:txBody>
                  <a:tcPr/>
                </a:tc>
                <a:tc>
                  <a:txBody>
                    <a:bodyPr/>
                    <a:lstStyle/>
                    <a:p>
                      <a:r>
                        <a:rPr lang="en-IN" dirty="0" smtClean="0"/>
                        <a:t>HP and HCL Technologies provide business process transformation and IT infrastructure modernization services. The partnership combines HP’s Technology Services portfolio with HCL’s BPO capabilities.</a:t>
                      </a:r>
                    </a:p>
                    <a:p>
                      <a:endParaRPr lang="en-IN"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Global Alliance</a:t>
                      </a:r>
                    </a:p>
                  </a:txBody>
                  <a:tcPr/>
                </a:tc>
                <a:extLst>
                  <a:ext uri="{0D108BD9-81ED-4DB2-BD59-A6C34878D82A}">
                    <a16:rowId xmlns:a16="http://schemas.microsoft.com/office/drawing/2014/main" val="1612815738"/>
                  </a:ext>
                </a:extLst>
              </a:tr>
              <a:tr h="650547">
                <a:tc>
                  <a:txBody>
                    <a:bodyPr/>
                    <a:lstStyle/>
                    <a:p>
                      <a:r>
                        <a:rPr lang="en-IN" dirty="0" smtClean="0"/>
                        <a:t>Infosys </a:t>
                      </a:r>
                    </a:p>
                  </a:txBody>
                  <a:tcPr/>
                </a:tc>
                <a:tc>
                  <a:txBody>
                    <a:bodyPr/>
                    <a:lstStyle/>
                    <a:p>
                      <a:r>
                        <a:rPr lang="en-IN" dirty="0" smtClean="0"/>
                        <a:t>The partnership between Infosys and HP specializes in IT transformation solutions for the banking industry, using Infosys’ Finacle solution on HP infrastructure to improve core banking processes in areas such as banking  operations, e-banking, mobile banking and CRM.</a:t>
                      </a:r>
                      <a:endParaRPr lang="en-IN"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Global Alliance</a:t>
                      </a:r>
                    </a:p>
                  </a:txBody>
                  <a:tcPr/>
                </a:tc>
                <a:extLst>
                  <a:ext uri="{0D108BD9-81ED-4DB2-BD59-A6C34878D82A}">
                    <a16:rowId xmlns:a16="http://schemas.microsoft.com/office/drawing/2014/main" val="3299874313"/>
                  </a:ext>
                </a:extLst>
              </a:tr>
              <a:tr h="650547">
                <a:tc>
                  <a:txBody>
                    <a:bodyPr/>
                    <a:lstStyle/>
                    <a:p>
                      <a:r>
                        <a:rPr lang="en-IN" dirty="0" smtClean="0"/>
                        <a:t>McAfee</a:t>
                      </a:r>
                    </a:p>
                  </a:txBody>
                  <a:tcPr/>
                </a:tc>
                <a:tc>
                  <a:txBody>
                    <a:bodyPr/>
                    <a:lstStyle/>
                    <a:p>
                      <a:r>
                        <a:rPr lang="en-IN" dirty="0" smtClean="0"/>
                        <a:t>HP and McAfee offer integrated security solutions based on McAfee’s security infrastructure technologies and Web access control using HP’s BladeSystem infrastructure.</a:t>
                      </a:r>
                      <a:endParaRPr lang="en-IN"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Global Alliance</a:t>
                      </a:r>
                    </a:p>
                  </a:txBody>
                  <a:tcPr/>
                </a:tc>
                <a:extLst>
                  <a:ext uri="{0D108BD9-81ED-4DB2-BD59-A6C34878D82A}">
                    <a16:rowId xmlns:a16="http://schemas.microsoft.com/office/drawing/2014/main" val="4215106271"/>
                  </a:ext>
                </a:extLst>
              </a:tr>
            </a:tbl>
          </a:graphicData>
        </a:graphic>
      </p:graphicFrame>
    </p:spTree>
    <p:extLst>
      <p:ext uri="{BB962C8B-B14F-4D97-AF65-F5344CB8AC3E}">
        <p14:creationId xmlns:p14="http://schemas.microsoft.com/office/powerpoint/2010/main" val="23663739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9" y="527050"/>
            <a:ext cx="8820472" cy="611188"/>
          </a:xfrm>
        </p:spPr>
        <p:txBody>
          <a:bodyPr>
            <a:normAutofit/>
          </a:bodyPr>
          <a:lstStyle/>
          <a:p>
            <a:r>
              <a:rPr lang="en-IN" altLang="zh-CN" dirty="0"/>
              <a:t>HP’s Global </a:t>
            </a:r>
            <a:r>
              <a:rPr lang="en-IN" altLang="zh-CN" dirty="0" smtClean="0"/>
              <a:t>Alliance</a:t>
            </a:r>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23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902087780"/>
              </p:ext>
            </p:extLst>
          </p:nvPr>
        </p:nvGraphicFramePr>
        <p:xfrm>
          <a:off x="457200" y="1357815"/>
          <a:ext cx="8229600" cy="5166360"/>
        </p:xfrm>
        <a:graphic>
          <a:graphicData uri="http://schemas.openxmlformats.org/drawingml/2006/table">
            <a:tbl>
              <a:tblPr firstRow="1" bandRow="1">
                <a:tableStyleId>{5C22544A-7EE6-4342-B048-85BDC9FD1C3A}</a:tableStyleId>
              </a:tblPr>
              <a:tblGrid>
                <a:gridCol w="1067446">
                  <a:extLst>
                    <a:ext uri="{9D8B030D-6E8A-4147-A177-3AD203B41FA5}">
                      <a16:colId xmlns:a16="http://schemas.microsoft.com/office/drawing/2014/main" val="2716106781"/>
                    </a:ext>
                  </a:extLst>
                </a:gridCol>
                <a:gridCol w="5822453">
                  <a:extLst>
                    <a:ext uri="{9D8B030D-6E8A-4147-A177-3AD203B41FA5}">
                      <a16:colId xmlns:a16="http://schemas.microsoft.com/office/drawing/2014/main" val="1760847403"/>
                    </a:ext>
                  </a:extLst>
                </a:gridCol>
                <a:gridCol w="1339701">
                  <a:extLst>
                    <a:ext uri="{9D8B030D-6E8A-4147-A177-3AD203B41FA5}">
                      <a16:colId xmlns:a16="http://schemas.microsoft.com/office/drawing/2014/main" val="766747480"/>
                    </a:ext>
                  </a:extLst>
                </a:gridCol>
              </a:tblGrid>
              <a:tr h="0">
                <a:tc>
                  <a:txBody>
                    <a:bodyPr/>
                    <a:lstStyle/>
                    <a:p>
                      <a:r>
                        <a:rPr lang="en-IN" dirty="0" smtClean="0"/>
                        <a:t>Company</a:t>
                      </a:r>
                      <a:endParaRPr lang="en-IN" dirty="0"/>
                    </a:p>
                  </a:txBody>
                  <a:tcPr/>
                </a:tc>
                <a:tc>
                  <a:txBody>
                    <a:bodyPr/>
                    <a:lstStyle/>
                    <a:p>
                      <a:r>
                        <a:rPr lang="en-IN" dirty="0" smtClean="0"/>
                        <a:t>Scope of Partnership</a:t>
                      </a:r>
                      <a:endParaRPr lang="en-IN" dirty="0"/>
                    </a:p>
                  </a:txBody>
                  <a:tcPr/>
                </a:tc>
                <a:tc>
                  <a:txBody>
                    <a:bodyPr/>
                    <a:lstStyle/>
                    <a:p>
                      <a:r>
                        <a:rPr lang="en-IN" dirty="0" smtClean="0"/>
                        <a:t>Region</a:t>
                      </a:r>
                      <a:endParaRPr lang="en-IN" dirty="0"/>
                    </a:p>
                  </a:txBody>
                  <a:tcPr/>
                </a:tc>
                <a:extLst>
                  <a:ext uri="{0D108BD9-81ED-4DB2-BD59-A6C34878D82A}">
                    <a16:rowId xmlns:a16="http://schemas.microsoft.com/office/drawing/2014/main" val="1190163618"/>
                  </a:ext>
                </a:extLst>
              </a:tr>
              <a:tr h="338468">
                <a:tc>
                  <a:txBody>
                    <a:bodyPr/>
                    <a:lstStyle/>
                    <a:p>
                      <a:r>
                        <a:rPr lang="en-IN" dirty="0" smtClean="0"/>
                        <a:t>Oracle </a:t>
                      </a:r>
                      <a:endParaRPr lang="en-IN" dirty="0"/>
                    </a:p>
                  </a:txBody>
                  <a:tcPr/>
                </a:tc>
                <a:tc>
                  <a:txBody>
                    <a:bodyPr/>
                    <a:lstStyle/>
                    <a:p>
                      <a:r>
                        <a:rPr lang="en-IN" dirty="0" smtClean="0"/>
                        <a:t>Oracle, an Agility Alliance partner, teams with HP to focus on collaborative application management and implementation services solutions. The collaboration includes Oracle’s CRM applications, which play an integral part in the HP Agile Enterprise Platform that streamlines HP’s BPO offering. </a:t>
                      </a:r>
                      <a:endParaRPr lang="en-IN"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dirty="0" smtClean="0"/>
                        <a:t>Global Alliance</a:t>
                      </a:r>
                    </a:p>
                  </a:txBody>
                  <a:tcPr/>
                </a:tc>
                <a:extLst>
                  <a:ext uri="{0D108BD9-81ED-4DB2-BD59-A6C34878D82A}">
                    <a16:rowId xmlns:a16="http://schemas.microsoft.com/office/drawing/2014/main" val="855579498"/>
                  </a:ext>
                </a:extLst>
              </a:tr>
              <a:tr h="262313">
                <a:tc>
                  <a:txBody>
                    <a:bodyPr/>
                    <a:lstStyle/>
                    <a:p>
                      <a:r>
                        <a:rPr lang="en-IN" dirty="0" smtClean="0"/>
                        <a:t>PwC</a:t>
                      </a:r>
                    </a:p>
                  </a:txBody>
                  <a:tcPr/>
                </a:tc>
                <a:tc>
                  <a:txBody>
                    <a:bodyPr/>
                    <a:lstStyle/>
                    <a:p>
                      <a:r>
                        <a:rPr lang="en-IN" dirty="0" smtClean="0"/>
                        <a:t>The HP and PwC alliance delivers solutions and services for business transformations to enterprise clients seeking streamlined operations and improved operational efficiencies.</a:t>
                      </a:r>
                      <a:endParaRPr lang="en-IN"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Global Alliance</a:t>
                      </a:r>
                    </a:p>
                  </a:txBody>
                  <a:tcPr/>
                </a:tc>
                <a:extLst>
                  <a:ext uri="{0D108BD9-81ED-4DB2-BD59-A6C34878D82A}">
                    <a16:rowId xmlns:a16="http://schemas.microsoft.com/office/drawing/2014/main" val="2169682232"/>
                  </a:ext>
                </a:extLst>
              </a:tr>
              <a:tr h="414623">
                <a:tc>
                  <a:txBody>
                    <a:bodyPr/>
                    <a:lstStyle/>
                    <a:p>
                      <a:r>
                        <a:rPr lang="en-IN" dirty="0" smtClean="0"/>
                        <a:t>Red</a:t>
                      </a:r>
                      <a:r>
                        <a:rPr lang="en-IN" baseline="0" dirty="0" smtClean="0"/>
                        <a:t> Hat</a:t>
                      </a:r>
                      <a:endParaRPr lang="en-IN" dirty="0" smtClean="0"/>
                    </a:p>
                  </a:txBody>
                  <a:tcPr/>
                </a:tc>
                <a:tc>
                  <a:txBody>
                    <a:bodyPr/>
                    <a:lstStyle/>
                    <a:p>
                      <a:r>
                        <a:rPr lang="en-IN" dirty="0" smtClean="0"/>
                        <a:t>HP and Red Hat partner to provide open-source converged infrastructure solutions, delivering Data Center Modernization, UNIX to Linux Migration, virtualization and HPC scaling services to ease the transition for clients moving to the Red Hat open-source platform while utilizing the HP infrastructure.</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Global Alliance</a:t>
                      </a:r>
                    </a:p>
                  </a:txBody>
                  <a:tcPr/>
                </a:tc>
                <a:extLst>
                  <a:ext uri="{0D108BD9-81ED-4DB2-BD59-A6C34878D82A}">
                    <a16:rowId xmlns:a16="http://schemas.microsoft.com/office/drawing/2014/main" val="1612815738"/>
                  </a:ext>
                </a:extLst>
              </a:tr>
              <a:tr h="338468">
                <a:tc>
                  <a:txBody>
                    <a:bodyPr/>
                    <a:lstStyle/>
                    <a:p>
                      <a:r>
                        <a:rPr lang="en-IN" dirty="0" smtClean="0"/>
                        <a:t>TIBCO</a:t>
                      </a:r>
                    </a:p>
                  </a:txBody>
                  <a:tcPr/>
                </a:tc>
                <a:tc>
                  <a:txBody>
                    <a:bodyPr/>
                    <a:lstStyle/>
                    <a:p>
                      <a:r>
                        <a:rPr lang="en-IN" dirty="0" smtClean="0"/>
                        <a:t>The HP and TIBCO partnership provides integrated infrastructure solutions and services to meet evolving client demands, integrating software, technology and services to deliver responsive solutions.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Global Alliance</a:t>
                      </a:r>
                    </a:p>
                  </a:txBody>
                  <a:tcPr/>
                </a:tc>
                <a:extLst>
                  <a:ext uri="{0D108BD9-81ED-4DB2-BD59-A6C34878D82A}">
                    <a16:rowId xmlns:a16="http://schemas.microsoft.com/office/drawing/2014/main" val="3299874313"/>
                  </a:ext>
                </a:extLst>
              </a:tr>
              <a:tr h="186157">
                <a:tc>
                  <a:txBody>
                    <a:bodyPr/>
                    <a:lstStyle/>
                    <a:p>
                      <a:r>
                        <a:rPr lang="en-IN" dirty="0" smtClean="0"/>
                        <a:t>SAP</a:t>
                      </a:r>
                    </a:p>
                  </a:txBody>
                  <a:tcPr/>
                </a:tc>
                <a:tc>
                  <a:txBody>
                    <a:bodyPr/>
                    <a:lstStyle/>
                    <a:p>
                      <a:r>
                        <a:rPr lang="en-IN" dirty="0" smtClean="0"/>
                        <a:t>HP and SAP’s partnership centers around SAP HANA, providing clients with analytics, mobility and cloud solutions.</a:t>
                      </a:r>
                      <a:endParaRPr lang="en-IN"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Global Alliance</a:t>
                      </a:r>
                    </a:p>
                  </a:txBody>
                  <a:tcPr/>
                </a:tc>
                <a:extLst>
                  <a:ext uri="{0D108BD9-81ED-4DB2-BD59-A6C34878D82A}">
                    <a16:rowId xmlns:a16="http://schemas.microsoft.com/office/drawing/2014/main" val="4215106271"/>
                  </a:ext>
                </a:extLst>
              </a:tr>
              <a:tr h="414623">
                <a:tc>
                  <a:txBody>
                    <a:bodyPr/>
                    <a:lstStyle/>
                    <a:p>
                      <a:r>
                        <a:rPr lang="en-IN" dirty="0" smtClean="0"/>
                        <a:t>Symantec</a:t>
                      </a:r>
                    </a:p>
                  </a:txBody>
                  <a:tcPr/>
                </a:tc>
                <a:tc>
                  <a:txBody>
                    <a:bodyPr/>
                    <a:lstStyle/>
                    <a:p>
                      <a:r>
                        <a:rPr lang="en-IN" dirty="0" smtClean="0"/>
                        <a:t>An HP Agility Alliance partner since 2009, Symantec contributes cross-platform Internet security, compliance, storage and risk management solutions for HP-UX, Linux and Windows. This partnership combines Symantec’s portfolio of product and service offerings with HP’s storage and servers to improve business processes for clients</a:t>
                      </a:r>
                      <a:endParaRPr lang="en-IN"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Global Alliance</a:t>
                      </a:r>
                    </a:p>
                  </a:txBody>
                  <a:tcPr/>
                </a:tc>
                <a:extLst>
                  <a:ext uri="{0D108BD9-81ED-4DB2-BD59-A6C34878D82A}">
                    <a16:rowId xmlns:a16="http://schemas.microsoft.com/office/drawing/2014/main" val="728698017"/>
                  </a:ext>
                </a:extLst>
              </a:tr>
            </a:tbl>
          </a:graphicData>
        </a:graphic>
      </p:graphicFrame>
    </p:spTree>
    <p:extLst>
      <p:ext uri="{BB962C8B-B14F-4D97-AF65-F5344CB8AC3E}">
        <p14:creationId xmlns:p14="http://schemas.microsoft.com/office/powerpoint/2010/main" val="481029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338526"/>
            <a:ext cx="8820472" cy="611188"/>
          </a:xfrm>
        </p:spPr>
        <p:txBody>
          <a:bodyPr>
            <a:normAutofit fontScale="90000"/>
          </a:bodyPr>
          <a:lstStyle/>
          <a:p>
            <a:r>
              <a:rPr lang="en-IN" altLang="zh-CN" dirty="0" smtClean="0"/>
              <a:t>HPE Partners </a:t>
            </a:r>
            <a:br>
              <a:rPr lang="en-IN" altLang="zh-CN" dirty="0" smtClean="0"/>
            </a:br>
            <a:r>
              <a:rPr lang="en-IN" altLang="zh-CN" sz="2700" dirty="0" smtClean="0"/>
              <a:t>App Development., testing and deployment</a:t>
            </a:r>
            <a:endParaRPr lang="en-IN" altLang="zh-CN" dirty="0" smtClean="0"/>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24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48796652"/>
              </p:ext>
            </p:extLst>
          </p:nvPr>
        </p:nvGraphicFramePr>
        <p:xfrm>
          <a:off x="459376" y="1100820"/>
          <a:ext cx="4138750" cy="5147196"/>
        </p:xfrm>
        <a:graphic>
          <a:graphicData uri="http://schemas.openxmlformats.org/drawingml/2006/table">
            <a:tbl>
              <a:tblPr firstRow="1" bandRow="1">
                <a:tableStyleId>{5C22544A-7EE6-4342-B048-85BDC9FD1C3A}</a:tableStyleId>
              </a:tblPr>
              <a:tblGrid>
                <a:gridCol w="1848177">
                  <a:extLst>
                    <a:ext uri="{9D8B030D-6E8A-4147-A177-3AD203B41FA5}">
                      <a16:colId xmlns:a16="http://schemas.microsoft.com/office/drawing/2014/main" val="2716106781"/>
                    </a:ext>
                  </a:extLst>
                </a:gridCol>
                <a:gridCol w="1015768">
                  <a:extLst>
                    <a:ext uri="{9D8B030D-6E8A-4147-A177-3AD203B41FA5}">
                      <a16:colId xmlns:a16="http://schemas.microsoft.com/office/drawing/2014/main" val="766747480"/>
                    </a:ext>
                  </a:extLst>
                </a:gridCol>
                <a:gridCol w="1274805">
                  <a:extLst>
                    <a:ext uri="{9D8B030D-6E8A-4147-A177-3AD203B41FA5}">
                      <a16:colId xmlns:a16="http://schemas.microsoft.com/office/drawing/2014/main" val="2042938777"/>
                    </a:ext>
                  </a:extLst>
                </a:gridCol>
              </a:tblGrid>
              <a:tr h="198848">
                <a:tc>
                  <a:txBody>
                    <a:bodyPr/>
                    <a:lstStyle/>
                    <a:p>
                      <a:r>
                        <a:rPr lang="en-IN" dirty="0" smtClean="0"/>
                        <a:t>Company</a:t>
                      </a:r>
                      <a:endParaRPr lang="en-IN" dirty="0"/>
                    </a:p>
                  </a:txBody>
                  <a:tcPr/>
                </a:tc>
                <a:tc>
                  <a:txBody>
                    <a:bodyPr/>
                    <a:lstStyle/>
                    <a:p>
                      <a:r>
                        <a:rPr lang="en-IN" dirty="0" smtClean="0"/>
                        <a:t>Region</a:t>
                      </a:r>
                      <a:endParaRPr lang="en-IN" dirty="0"/>
                    </a:p>
                  </a:txBody>
                  <a:tcPr/>
                </a:tc>
                <a:tc>
                  <a:txBody>
                    <a:bodyPr/>
                    <a:lstStyle/>
                    <a:p>
                      <a:r>
                        <a:rPr lang="en-IN" dirty="0" smtClean="0"/>
                        <a:t>Employees</a:t>
                      </a:r>
                      <a:endParaRPr lang="en-IN" dirty="0"/>
                    </a:p>
                  </a:txBody>
                  <a:tcPr/>
                </a:tc>
                <a:extLst>
                  <a:ext uri="{0D108BD9-81ED-4DB2-BD59-A6C34878D82A}">
                    <a16:rowId xmlns:a16="http://schemas.microsoft.com/office/drawing/2014/main" val="1190163618"/>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Sogeti Belgium</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Belgium</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490</a:t>
                      </a:r>
                    </a:p>
                  </a:txBody>
                  <a:tcPr/>
                </a:tc>
                <a:extLst>
                  <a:ext uri="{0D108BD9-81ED-4DB2-BD59-A6C34878D82A}">
                    <a16:rowId xmlns:a16="http://schemas.microsoft.com/office/drawing/2014/main" val="1612815738"/>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Apex technology Sys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150</a:t>
                      </a:r>
                    </a:p>
                  </a:txBody>
                  <a:tcPr/>
                </a:tc>
                <a:extLst>
                  <a:ext uri="{0D108BD9-81ED-4DB2-BD59-A6C34878D82A}">
                    <a16:rowId xmlns:a16="http://schemas.microsoft.com/office/drawing/2014/main" val="4215106271"/>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Axceleon </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15</a:t>
                      </a:r>
                    </a:p>
                  </a:txBody>
                  <a:tcPr>
                    <a:solidFill>
                      <a:srgbClr val="92D050"/>
                    </a:solidFill>
                  </a:tcPr>
                </a:tc>
                <a:extLst>
                  <a:ext uri="{0D108BD9-81ED-4DB2-BD59-A6C34878D82A}">
                    <a16:rowId xmlns:a16="http://schemas.microsoft.com/office/drawing/2014/main" val="728698017"/>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Accuvoice</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11</a:t>
                      </a:r>
                    </a:p>
                  </a:txBody>
                  <a:tcPr>
                    <a:solidFill>
                      <a:srgbClr val="92D050"/>
                    </a:solidFill>
                  </a:tcPr>
                </a:tc>
                <a:extLst>
                  <a:ext uri="{0D108BD9-81ED-4DB2-BD59-A6C34878D82A}">
                    <a16:rowId xmlns:a16="http://schemas.microsoft.com/office/drawing/2014/main" val="761738077"/>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ADVENAGE GmbH (DE)</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Germany</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5</a:t>
                      </a:r>
                    </a:p>
                  </a:txBody>
                  <a:tcPr>
                    <a:solidFill>
                      <a:srgbClr val="92D050"/>
                    </a:solidFill>
                  </a:tcPr>
                </a:tc>
                <a:extLst>
                  <a:ext uri="{0D108BD9-81ED-4DB2-BD59-A6C34878D82A}">
                    <a16:rowId xmlns:a16="http://schemas.microsoft.com/office/drawing/2014/main" val="3002862531"/>
                  </a:ext>
                </a:extLst>
              </a:tr>
              <a:tr h="336512">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AE Advance Technologies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NA</a:t>
                      </a:r>
                    </a:p>
                  </a:txBody>
                  <a:tcPr/>
                </a:tc>
                <a:extLst>
                  <a:ext uri="{0D108BD9-81ED-4DB2-BD59-A6C34878D82A}">
                    <a16:rowId xmlns:a16="http://schemas.microsoft.com/office/drawing/2014/main" val="4174161632"/>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Airo global software</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India</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29</a:t>
                      </a:r>
                    </a:p>
                  </a:txBody>
                  <a:tcPr>
                    <a:solidFill>
                      <a:srgbClr val="92D050"/>
                    </a:solidFill>
                  </a:tcPr>
                </a:tc>
                <a:extLst>
                  <a:ext uri="{0D108BD9-81ED-4DB2-BD59-A6C34878D82A}">
                    <a16:rowId xmlns:a16="http://schemas.microsoft.com/office/drawing/2014/main" val="1501558468"/>
                  </a:ext>
                </a:extLst>
              </a:tr>
              <a:tr h="336512">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Application Security, Inc.</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100</a:t>
                      </a:r>
                    </a:p>
                  </a:txBody>
                  <a:tcPr/>
                </a:tc>
                <a:extLst>
                  <a:ext uri="{0D108BD9-81ED-4DB2-BD59-A6C34878D82A}">
                    <a16:rowId xmlns:a16="http://schemas.microsoft.com/office/drawing/2014/main" val="1990735153"/>
                  </a:ext>
                </a:extLst>
              </a:tr>
              <a:tr h="336512">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Softeq Development Corp.</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5</a:t>
                      </a:r>
                    </a:p>
                  </a:txBody>
                  <a:tcPr>
                    <a:solidFill>
                      <a:srgbClr val="92D050"/>
                    </a:solidFill>
                  </a:tcPr>
                </a:tc>
                <a:extLst>
                  <a:ext uri="{0D108BD9-81ED-4DB2-BD59-A6C34878D82A}">
                    <a16:rowId xmlns:a16="http://schemas.microsoft.com/office/drawing/2014/main" val="2941755875"/>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Sonix Co, Ltd</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Japan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NA</a:t>
                      </a:r>
                    </a:p>
                  </a:txBody>
                  <a:tcPr/>
                </a:tc>
                <a:extLst>
                  <a:ext uri="{0D108BD9-81ED-4DB2-BD59-A6C34878D82A}">
                    <a16:rowId xmlns:a16="http://schemas.microsoft.com/office/drawing/2014/main" val="4069930217"/>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TestPro </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Australia</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30</a:t>
                      </a:r>
                    </a:p>
                  </a:txBody>
                  <a:tcPr>
                    <a:solidFill>
                      <a:srgbClr val="92D050"/>
                    </a:solidFill>
                  </a:tcPr>
                </a:tc>
                <a:extLst>
                  <a:ext uri="{0D108BD9-81ED-4DB2-BD59-A6C34878D82A}">
                    <a16:rowId xmlns:a16="http://schemas.microsoft.com/office/drawing/2014/main" val="3525115054"/>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Trojan Horse Security</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100</a:t>
                      </a:r>
                    </a:p>
                  </a:txBody>
                  <a:tcPr/>
                </a:tc>
                <a:extLst>
                  <a:ext uri="{0D108BD9-81ED-4DB2-BD59-A6C34878D82A}">
                    <a16:rowId xmlns:a16="http://schemas.microsoft.com/office/drawing/2014/main" val="4230892276"/>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Vornex </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10</a:t>
                      </a:r>
                    </a:p>
                  </a:txBody>
                  <a:tcPr>
                    <a:solidFill>
                      <a:srgbClr val="92D050"/>
                    </a:solidFill>
                  </a:tcPr>
                </a:tc>
                <a:extLst>
                  <a:ext uri="{0D108BD9-81ED-4DB2-BD59-A6C34878D82A}">
                    <a16:rowId xmlns:a16="http://schemas.microsoft.com/office/drawing/2014/main" val="3567945696"/>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Positive Technologies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Russian Federation</a:t>
                      </a:r>
                      <a:endParaRPr lang="en-IN" sz="1350" kern="1200" noProof="0" dirty="0" smtClean="0">
                        <a:solidFill>
                          <a:schemeClr val="dk1"/>
                        </a:solidFill>
                        <a:latin typeface="+mn-lt"/>
                        <a:ea typeface="+mn-ea"/>
                        <a:cs typeface="+mn-cs"/>
                      </a:endParaRP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noProof="0" dirty="0" smtClean="0">
                          <a:solidFill>
                            <a:schemeClr val="dk1"/>
                          </a:solidFill>
                          <a:latin typeface="+mn-lt"/>
                          <a:ea typeface="+mn-ea"/>
                          <a:cs typeface="+mn-cs"/>
                        </a:rPr>
                        <a:t>15</a:t>
                      </a:r>
                    </a:p>
                  </a:txBody>
                  <a:tcPr>
                    <a:solidFill>
                      <a:srgbClr val="92D050"/>
                    </a:solidFill>
                  </a:tcPr>
                </a:tc>
                <a:extLst>
                  <a:ext uri="{0D108BD9-81ED-4DB2-BD59-A6C34878D82A}">
                    <a16:rowId xmlns:a16="http://schemas.microsoft.com/office/drawing/2014/main" val="1952297890"/>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Pardus </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Croatia</a:t>
                      </a:r>
                      <a:endParaRPr lang="en-IN" sz="1350" kern="1200" noProof="0" dirty="0" smtClean="0">
                        <a:solidFill>
                          <a:schemeClr val="dk1"/>
                        </a:solidFill>
                        <a:latin typeface="+mn-lt"/>
                        <a:ea typeface="+mn-ea"/>
                        <a:cs typeface="+mn-cs"/>
                      </a:endParaRP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5</a:t>
                      </a:r>
                    </a:p>
                  </a:txBody>
                  <a:tcPr>
                    <a:solidFill>
                      <a:srgbClr val="92D050"/>
                    </a:solidFill>
                  </a:tcPr>
                </a:tc>
                <a:extLst>
                  <a:ext uri="{0D108BD9-81ED-4DB2-BD59-A6C34878D82A}">
                    <a16:rowId xmlns:a16="http://schemas.microsoft.com/office/drawing/2014/main" val="1660569470"/>
                  </a:ext>
                </a:extLst>
              </a:tr>
              <a:tr h="19884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Perfecto Mobile</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noProof="0" dirty="0" smtClean="0">
                          <a:solidFill>
                            <a:schemeClr val="dk1"/>
                          </a:solidFill>
                          <a:latin typeface="+mn-lt"/>
                          <a:ea typeface="+mn-ea"/>
                          <a:cs typeface="+mn-cs"/>
                        </a:rPr>
                        <a:t>Israel</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105</a:t>
                      </a:r>
                    </a:p>
                  </a:txBody>
                  <a:tcPr/>
                </a:tc>
                <a:extLst>
                  <a:ext uri="{0D108BD9-81ED-4DB2-BD59-A6C34878D82A}">
                    <a16:rowId xmlns:a16="http://schemas.microsoft.com/office/drawing/2014/main" val="3905242108"/>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52528708"/>
              </p:ext>
            </p:extLst>
          </p:nvPr>
        </p:nvGraphicFramePr>
        <p:xfrm>
          <a:off x="4733765" y="1113883"/>
          <a:ext cx="3953034" cy="5143500"/>
        </p:xfrm>
        <a:graphic>
          <a:graphicData uri="http://schemas.openxmlformats.org/drawingml/2006/table">
            <a:tbl>
              <a:tblPr firstRow="1" bandRow="1">
                <a:tableStyleId>{5C22544A-7EE6-4342-B048-85BDC9FD1C3A}</a:tableStyleId>
              </a:tblPr>
              <a:tblGrid>
                <a:gridCol w="1536406">
                  <a:extLst>
                    <a:ext uri="{9D8B030D-6E8A-4147-A177-3AD203B41FA5}">
                      <a16:colId xmlns:a16="http://schemas.microsoft.com/office/drawing/2014/main" val="2716106781"/>
                    </a:ext>
                  </a:extLst>
                </a:gridCol>
                <a:gridCol w="1199027">
                  <a:extLst>
                    <a:ext uri="{9D8B030D-6E8A-4147-A177-3AD203B41FA5}">
                      <a16:colId xmlns:a16="http://schemas.microsoft.com/office/drawing/2014/main" val="766747480"/>
                    </a:ext>
                  </a:extLst>
                </a:gridCol>
                <a:gridCol w="1217601">
                  <a:extLst>
                    <a:ext uri="{9D8B030D-6E8A-4147-A177-3AD203B41FA5}">
                      <a16:colId xmlns:a16="http://schemas.microsoft.com/office/drawing/2014/main" val="2042938777"/>
                    </a:ext>
                  </a:extLst>
                </a:gridCol>
              </a:tblGrid>
              <a:tr h="0">
                <a:tc>
                  <a:txBody>
                    <a:bodyPr/>
                    <a:lstStyle/>
                    <a:p>
                      <a:r>
                        <a:rPr lang="en-IN" dirty="0" smtClean="0"/>
                        <a:t>Company</a:t>
                      </a:r>
                      <a:endParaRPr lang="en-IN" dirty="0"/>
                    </a:p>
                  </a:txBody>
                  <a:tcPr/>
                </a:tc>
                <a:tc>
                  <a:txBody>
                    <a:bodyPr/>
                    <a:lstStyle/>
                    <a:p>
                      <a:r>
                        <a:rPr lang="en-IN" dirty="0" smtClean="0"/>
                        <a:t>Region</a:t>
                      </a:r>
                      <a:endParaRPr lang="en-IN" dirty="0"/>
                    </a:p>
                  </a:txBody>
                  <a:tcPr/>
                </a:tc>
                <a:tc>
                  <a:txBody>
                    <a:bodyPr/>
                    <a:lstStyle/>
                    <a:p>
                      <a:r>
                        <a:rPr lang="en-IN" dirty="0" smtClean="0"/>
                        <a:t>Employees</a:t>
                      </a:r>
                      <a:endParaRPr lang="en-IN" dirty="0"/>
                    </a:p>
                  </a:txBody>
                  <a:tcPr/>
                </a:tc>
                <a:extLst>
                  <a:ext uri="{0D108BD9-81ED-4DB2-BD59-A6C34878D82A}">
                    <a16:rowId xmlns:a16="http://schemas.microsoft.com/office/drawing/2014/main" val="1190163618"/>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Aptude</a:t>
                      </a:r>
                      <a:endParaRPr lang="en-IN" sz="1200" kern="1200" dirty="0">
                        <a:solidFill>
                          <a:schemeClr val="dk1"/>
                        </a:solidFill>
                        <a:latin typeface="+mn-lt"/>
                        <a:ea typeface="+mn-ea"/>
                        <a:cs typeface="+mn-cs"/>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US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dirty="0" smtClean="0"/>
                        <a:t>105</a:t>
                      </a:r>
                    </a:p>
                  </a:txBody>
                  <a:tcPr/>
                </a:tc>
                <a:extLst>
                  <a:ext uri="{0D108BD9-81ED-4DB2-BD59-A6C34878D82A}">
                    <a16:rowId xmlns:a16="http://schemas.microsoft.com/office/drawing/2014/main" val="855579498"/>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Ascert</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150</a:t>
                      </a:r>
                    </a:p>
                  </a:txBody>
                  <a:tcPr/>
                </a:tc>
                <a:extLst>
                  <a:ext uri="{0D108BD9-81ED-4DB2-BD59-A6C34878D82A}">
                    <a16:rowId xmlns:a16="http://schemas.microsoft.com/office/drawing/2014/main" val="2169682232"/>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Avataran Technologies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India</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NA</a:t>
                      </a:r>
                    </a:p>
                  </a:txBody>
                  <a:tcPr/>
                </a:tc>
                <a:extLst>
                  <a:ext uri="{0D108BD9-81ED-4DB2-BD59-A6C34878D82A}">
                    <a16:rowId xmlns:a16="http://schemas.microsoft.com/office/drawing/2014/main" val="1612815738"/>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Bellur Infortech</a:t>
                      </a:r>
                      <a:endParaRPr lang="en-IN" sz="1200" kern="1200" dirty="0">
                        <a:solidFill>
                          <a:schemeClr val="dk1"/>
                        </a:solidFill>
                        <a:latin typeface="+mn-lt"/>
                        <a:ea typeface="+mn-ea"/>
                        <a:cs typeface="+mn-cs"/>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India</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NA</a:t>
                      </a:r>
                    </a:p>
                  </a:txBody>
                  <a:tcPr/>
                </a:tc>
                <a:extLst>
                  <a:ext uri="{0D108BD9-81ED-4DB2-BD59-A6C34878D82A}">
                    <a16:rowId xmlns:a16="http://schemas.microsoft.com/office/drawing/2014/main" val="3299874313"/>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Bridge IT Solutions</a:t>
                      </a:r>
                      <a:endParaRPr lang="en-IN" sz="1200" kern="1200" dirty="0">
                        <a:solidFill>
                          <a:schemeClr val="dk1"/>
                        </a:solidFill>
                        <a:latin typeface="+mn-lt"/>
                        <a:ea typeface="+mn-ea"/>
                        <a:cs typeface="+mn-cs"/>
                      </a:endParaRP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India</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29</a:t>
                      </a:r>
                    </a:p>
                  </a:txBody>
                  <a:tcPr>
                    <a:solidFill>
                      <a:srgbClr val="92D050"/>
                    </a:solidFill>
                  </a:tcPr>
                </a:tc>
                <a:extLst>
                  <a:ext uri="{0D108BD9-81ED-4DB2-BD59-A6C34878D82A}">
                    <a16:rowId xmlns:a16="http://schemas.microsoft.com/office/drawing/2014/main" val="4215106271"/>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capazIT BV</a:t>
                      </a:r>
                      <a:endParaRPr lang="en-IN" sz="1200" kern="1200" dirty="0">
                        <a:solidFill>
                          <a:schemeClr val="dk1"/>
                        </a:solidFill>
                        <a:latin typeface="+mn-lt"/>
                        <a:ea typeface="+mn-ea"/>
                        <a:cs typeface="+mn-cs"/>
                      </a:endParaRP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Netherlands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1-10</a:t>
                      </a:r>
                    </a:p>
                  </a:txBody>
                  <a:tcPr>
                    <a:solidFill>
                      <a:srgbClr val="92D050"/>
                    </a:solidFill>
                  </a:tcPr>
                </a:tc>
                <a:extLst>
                  <a:ext uri="{0D108BD9-81ED-4DB2-BD59-A6C34878D82A}">
                    <a16:rowId xmlns:a16="http://schemas.microsoft.com/office/drawing/2014/main" val="728698017"/>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Clairvoyant TechnoSolutions</a:t>
                      </a:r>
                      <a:endParaRPr lang="en-IN" sz="1200" kern="1200" dirty="0">
                        <a:solidFill>
                          <a:schemeClr val="dk1"/>
                        </a:solidFill>
                        <a:latin typeface="+mn-lt"/>
                        <a:ea typeface="+mn-ea"/>
                        <a:cs typeface="+mn-cs"/>
                      </a:endParaRP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30</a:t>
                      </a:r>
                    </a:p>
                  </a:txBody>
                  <a:tcPr>
                    <a:solidFill>
                      <a:srgbClr val="92D050"/>
                    </a:solidFill>
                  </a:tcPr>
                </a:tc>
                <a:extLst>
                  <a:ext uri="{0D108BD9-81ED-4DB2-BD59-A6C34878D82A}">
                    <a16:rowId xmlns:a16="http://schemas.microsoft.com/office/drawing/2014/main" val="761738077"/>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CNR – ISTI</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Italy</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NA</a:t>
                      </a:r>
                    </a:p>
                  </a:txBody>
                  <a:tcPr/>
                </a:tc>
                <a:extLst>
                  <a:ext uri="{0D108BD9-81ED-4DB2-BD59-A6C34878D82A}">
                    <a16:rowId xmlns:a16="http://schemas.microsoft.com/office/drawing/2014/main" val="3002862531"/>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Conflair</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3</a:t>
                      </a:r>
                    </a:p>
                  </a:txBody>
                  <a:tcPr>
                    <a:solidFill>
                      <a:srgbClr val="92D050"/>
                    </a:solidFill>
                  </a:tcPr>
                </a:tc>
                <a:extLst>
                  <a:ext uri="{0D108BD9-81ED-4DB2-BD59-A6C34878D82A}">
                    <a16:rowId xmlns:a16="http://schemas.microsoft.com/office/drawing/2014/main" val="4174161632"/>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DeVine Consulting</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50</a:t>
                      </a:r>
                    </a:p>
                  </a:txBody>
                  <a:tcPr>
                    <a:solidFill>
                      <a:srgbClr val="92D050"/>
                    </a:solidFill>
                  </a:tcPr>
                </a:tc>
                <a:extLst>
                  <a:ext uri="{0D108BD9-81ED-4DB2-BD59-A6C34878D82A}">
                    <a16:rowId xmlns:a16="http://schemas.microsoft.com/office/drawing/2014/main" val="1501558468"/>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DISYS LLC</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5</a:t>
                      </a:r>
                    </a:p>
                  </a:txBody>
                  <a:tcPr>
                    <a:solidFill>
                      <a:srgbClr val="92D050"/>
                    </a:solidFill>
                  </a:tcPr>
                </a:tc>
                <a:extLst>
                  <a:ext uri="{0D108BD9-81ED-4DB2-BD59-A6C34878D82A}">
                    <a16:rowId xmlns:a16="http://schemas.microsoft.com/office/drawing/2014/main" val="1990735153"/>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ESI Group</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France</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smtClean="0">
                          <a:ln>
                            <a:noFill/>
                          </a:ln>
                          <a:solidFill>
                            <a:prstClr val="black"/>
                          </a:solidFill>
                          <a:effectLst/>
                          <a:uLnTx/>
                          <a:uFillTx/>
                          <a:latin typeface="Calibri" panose="020F0502020204030204"/>
                          <a:ea typeface="+mn-ea"/>
                          <a:cs typeface="+mn-cs"/>
                        </a:rPr>
                        <a:t>1025</a:t>
                      </a:r>
                    </a:p>
                  </a:txBody>
                  <a:tcPr/>
                </a:tc>
                <a:extLst>
                  <a:ext uri="{0D108BD9-81ED-4DB2-BD59-A6C34878D82A}">
                    <a16:rowId xmlns:a16="http://schemas.microsoft.com/office/drawing/2014/main" val="3240680400"/>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Prodigy Systems and Services Private </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India</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29</a:t>
                      </a:r>
                    </a:p>
                  </a:txBody>
                  <a:tcPr>
                    <a:solidFill>
                      <a:srgbClr val="92D050"/>
                    </a:solidFill>
                  </a:tcPr>
                </a:tc>
                <a:extLst>
                  <a:ext uri="{0D108BD9-81ED-4DB2-BD59-A6C34878D82A}">
                    <a16:rowId xmlns:a16="http://schemas.microsoft.com/office/drawing/2014/main" val="568526667"/>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Sanovi Tech</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India</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70</a:t>
                      </a:r>
                    </a:p>
                  </a:txBody>
                  <a:tcPr>
                    <a:solidFill>
                      <a:srgbClr val="92D050"/>
                    </a:solidFill>
                  </a:tcPr>
                </a:tc>
                <a:extLst>
                  <a:ext uri="{0D108BD9-81ED-4DB2-BD59-A6C34878D82A}">
                    <a16:rowId xmlns:a16="http://schemas.microsoft.com/office/drawing/2014/main" val="4093169138"/>
                  </a:ext>
                </a:extLst>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200" kern="1200" dirty="0" smtClean="0">
                          <a:solidFill>
                            <a:schemeClr val="dk1"/>
                          </a:solidFill>
                          <a:latin typeface="+mn-lt"/>
                          <a:ea typeface="+mn-ea"/>
                          <a:cs typeface="+mn-cs"/>
                        </a:rPr>
                        <a:t>Sify Tech North America Corp</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US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200" kern="1200" noProof="0" dirty="0" smtClean="0">
                          <a:solidFill>
                            <a:schemeClr val="dk1"/>
                          </a:solidFill>
                          <a:latin typeface="+mn-lt"/>
                          <a:ea typeface="+mn-ea"/>
                          <a:cs typeface="+mn-cs"/>
                        </a:rPr>
                        <a:t>2104</a:t>
                      </a:r>
                    </a:p>
                  </a:txBody>
                  <a:tcPr/>
                </a:tc>
                <a:extLst>
                  <a:ext uri="{0D108BD9-81ED-4DB2-BD59-A6C34878D82A}">
                    <a16:rowId xmlns:a16="http://schemas.microsoft.com/office/drawing/2014/main" val="3327500073"/>
                  </a:ext>
                </a:extLst>
              </a:tr>
            </a:tbl>
          </a:graphicData>
        </a:graphic>
      </p:graphicFrame>
      <p:sp>
        <p:nvSpPr>
          <p:cNvPr id="2" name="Rectangle 1"/>
          <p:cNvSpPr/>
          <p:nvPr/>
        </p:nvSpPr>
        <p:spPr>
          <a:xfrm>
            <a:off x="459376" y="6399122"/>
            <a:ext cx="3513909" cy="39188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Less than 100 employees</a:t>
            </a:r>
            <a:endParaRPr lang="en-IN" dirty="0"/>
          </a:p>
        </p:txBody>
      </p:sp>
    </p:spTree>
    <p:extLst>
      <p:ext uri="{BB962C8B-B14F-4D97-AF65-F5344CB8AC3E}">
        <p14:creationId xmlns:p14="http://schemas.microsoft.com/office/powerpoint/2010/main" val="2160100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9" y="527050"/>
            <a:ext cx="8820472" cy="611188"/>
          </a:xfrm>
        </p:spPr>
        <p:txBody>
          <a:bodyPr>
            <a:normAutofit/>
          </a:bodyPr>
          <a:lstStyle/>
          <a:p>
            <a:r>
              <a:rPr lang="en-IN" altLang="zh-CN" dirty="0" smtClean="0"/>
              <a:t>HPE Partners</a:t>
            </a:r>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25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365871022"/>
              </p:ext>
            </p:extLst>
          </p:nvPr>
        </p:nvGraphicFramePr>
        <p:xfrm>
          <a:off x="323529" y="1120523"/>
          <a:ext cx="4117842" cy="3794760"/>
        </p:xfrm>
        <a:graphic>
          <a:graphicData uri="http://schemas.openxmlformats.org/drawingml/2006/table">
            <a:tbl>
              <a:tblPr firstRow="1" bandRow="1">
                <a:tableStyleId>{5C22544A-7EE6-4342-B048-85BDC9FD1C3A}</a:tableStyleId>
              </a:tblPr>
              <a:tblGrid>
                <a:gridCol w="1838840">
                  <a:extLst>
                    <a:ext uri="{9D8B030D-6E8A-4147-A177-3AD203B41FA5}">
                      <a16:colId xmlns:a16="http://schemas.microsoft.com/office/drawing/2014/main" val="2716106781"/>
                    </a:ext>
                  </a:extLst>
                </a:gridCol>
                <a:gridCol w="1010637">
                  <a:extLst>
                    <a:ext uri="{9D8B030D-6E8A-4147-A177-3AD203B41FA5}">
                      <a16:colId xmlns:a16="http://schemas.microsoft.com/office/drawing/2014/main" val="766747480"/>
                    </a:ext>
                  </a:extLst>
                </a:gridCol>
                <a:gridCol w="1268365">
                  <a:extLst>
                    <a:ext uri="{9D8B030D-6E8A-4147-A177-3AD203B41FA5}">
                      <a16:colId xmlns:a16="http://schemas.microsoft.com/office/drawing/2014/main" val="2042938777"/>
                    </a:ext>
                  </a:extLst>
                </a:gridCol>
              </a:tblGrid>
              <a:tr h="218684">
                <a:tc>
                  <a:txBody>
                    <a:bodyPr/>
                    <a:lstStyle/>
                    <a:p>
                      <a:r>
                        <a:rPr lang="en-IN" dirty="0" smtClean="0"/>
                        <a:t>Company</a:t>
                      </a:r>
                      <a:endParaRPr lang="en-IN" dirty="0"/>
                    </a:p>
                  </a:txBody>
                  <a:tcPr/>
                </a:tc>
                <a:tc>
                  <a:txBody>
                    <a:bodyPr/>
                    <a:lstStyle/>
                    <a:p>
                      <a:r>
                        <a:rPr lang="en-IN" dirty="0" smtClean="0"/>
                        <a:t>Region</a:t>
                      </a:r>
                      <a:endParaRPr lang="en-IN" dirty="0"/>
                    </a:p>
                  </a:txBody>
                  <a:tcPr/>
                </a:tc>
                <a:tc>
                  <a:txBody>
                    <a:bodyPr/>
                    <a:lstStyle/>
                    <a:p>
                      <a:r>
                        <a:rPr lang="en-IN" dirty="0" smtClean="0"/>
                        <a:t>Employees</a:t>
                      </a:r>
                      <a:endParaRPr lang="en-IN" dirty="0"/>
                    </a:p>
                  </a:txBody>
                  <a:tcPr/>
                </a:tc>
                <a:extLst>
                  <a:ext uri="{0D108BD9-81ED-4DB2-BD59-A6C34878D82A}">
                    <a16:rowId xmlns:a16="http://schemas.microsoft.com/office/drawing/2014/main" val="1190163618"/>
                  </a:ext>
                </a:extLst>
              </a:tr>
              <a:tr h="25859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Focus Softnet Pvt. Ltd.</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noProof="0" dirty="0" smtClean="0">
                          <a:solidFill>
                            <a:schemeClr val="dk1"/>
                          </a:solidFill>
                          <a:latin typeface="+mn-lt"/>
                          <a:ea typeface="+mn-ea"/>
                          <a:cs typeface="+mn-cs"/>
                        </a:rPr>
                        <a:t>India</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dirty="0" smtClean="0"/>
                        <a:t>300</a:t>
                      </a:r>
                    </a:p>
                  </a:txBody>
                  <a:tcPr/>
                </a:tc>
                <a:extLst>
                  <a:ext uri="{0D108BD9-81ED-4DB2-BD59-A6C34878D82A}">
                    <a16:rowId xmlns:a16="http://schemas.microsoft.com/office/drawing/2014/main" val="855579498"/>
                  </a:ext>
                </a:extLst>
              </a:tr>
              <a:tr h="286569">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Gambit Communications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noProof="0" dirty="0" smtClean="0">
                          <a:solidFill>
                            <a:schemeClr val="dk1"/>
                          </a:solidFill>
                          <a:latin typeface="+mn-lt"/>
                          <a:ea typeface="+mn-ea"/>
                          <a:cs typeface="+mn-cs"/>
                        </a:rPr>
                        <a:t>US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20</a:t>
                      </a:r>
                    </a:p>
                  </a:txBody>
                  <a:tcPr>
                    <a:solidFill>
                      <a:srgbClr val="92D050"/>
                    </a:solidFill>
                  </a:tcPr>
                </a:tc>
                <a:extLst>
                  <a:ext uri="{0D108BD9-81ED-4DB2-BD59-A6C34878D82A}">
                    <a16:rowId xmlns:a16="http://schemas.microsoft.com/office/drawing/2014/main" val="2169682232"/>
                  </a:ext>
                </a:extLst>
              </a:tr>
              <a:tr h="25859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Gateway TechnoLabs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noProof="0" dirty="0" smtClean="0">
                          <a:solidFill>
                            <a:schemeClr val="dk1"/>
                          </a:solidFill>
                          <a:latin typeface="+mn-lt"/>
                          <a:ea typeface="+mn-ea"/>
                          <a:cs typeface="+mn-cs"/>
                        </a:rPr>
                        <a:t>India</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NA</a:t>
                      </a:r>
                    </a:p>
                  </a:txBody>
                  <a:tcPr/>
                </a:tc>
                <a:extLst>
                  <a:ext uri="{0D108BD9-81ED-4DB2-BD59-A6C34878D82A}">
                    <a16:rowId xmlns:a16="http://schemas.microsoft.com/office/drawing/2014/main" val="1612815738"/>
                  </a:ext>
                </a:extLst>
              </a:tr>
              <a:tr h="286569">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HSD</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noProof="0" dirty="0" smtClean="0">
                          <a:solidFill>
                            <a:schemeClr val="dk1"/>
                          </a:solidFill>
                          <a:latin typeface="+mn-lt"/>
                          <a:ea typeface="+mn-ea"/>
                          <a:cs typeface="+mn-cs"/>
                        </a:rPr>
                        <a:t>Australia</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11-50</a:t>
                      </a:r>
                    </a:p>
                  </a:txBody>
                  <a:tcPr>
                    <a:solidFill>
                      <a:srgbClr val="92D050"/>
                    </a:solidFill>
                  </a:tcPr>
                </a:tc>
                <a:extLst>
                  <a:ext uri="{0D108BD9-81ED-4DB2-BD59-A6C34878D82A}">
                    <a16:rowId xmlns:a16="http://schemas.microsoft.com/office/drawing/2014/main" val="3299874313"/>
                  </a:ext>
                </a:extLst>
              </a:tr>
              <a:tr h="25859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Jenesys technologies </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noProof="0" dirty="0" smtClean="0">
                          <a:solidFill>
                            <a:schemeClr val="dk1"/>
                          </a:solidFill>
                          <a:latin typeface="+mn-lt"/>
                          <a:ea typeface="+mn-ea"/>
                          <a:cs typeface="+mn-cs"/>
                        </a:rPr>
                        <a:t>India</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51-200</a:t>
                      </a:r>
                    </a:p>
                  </a:txBody>
                  <a:tcPr>
                    <a:solidFill>
                      <a:srgbClr val="92D050"/>
                    </a:solidFill>
                  </a:tcPr>
                </a:tc>
                <a:extLst>
                  <a:ext uri="{0D108BD9-81ED-4DB2-BD59-A6C34878D82A}">
                    <a16:rowId xmlns:a16="http://schemas.microsoft.com/office/drawing/2014/main" val="4215106271"/>
                  </a:ext>
                </a:extLst>
              </a:tr>
              <a:tr h="286569">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Legacy Systems International Inc.</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noProof="0" dirty="0" smtClean="0">
                          <a:solidFill>
                            <a:schemeClr val="dk1"/>
                          </a:solidFill>
                          <a:latin typeface="+mn-lt"/>
                          <a:ea typeface="+mn-ea"/>
                          <a:cs typeface="+mn-cs"/>
                        </a:rPr>
                        <a:t>Canada</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10</a:t>
                      </a:r>
                    </a:p>
                  </a:txBody>
                  <a:tcPr>
                    <a:solidFill>
                      <a:srgbClr val="92D050"/>
                    </a:solidFill>
                  </a:tcPr>
                </a:tc>
                <a:extLst>
                  <a:ext uri="{0D108BD9-81ED-4DB2-BD59-A6C34878D82A}">
                    <a16:rowId xmlns:a16="http://schemas.microsoft.com/office/drawing/2014/main" val="728698017"/>
                  </a:ext>
                </a:extLst>
              </a:tr>
              <a:tr h="169336">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Metro Gurus2Go</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noProof="0" dirty="0" smtClean="0">
                          <a:solidFill>
                            <a:schemeClr val="dk1"/>
                          </a:solidFill>
                          <a:latin typeface="+mn-lt"/>
                          <a:ea typeface="+mn-ea"/>
                          <a:cs typeface="+mn-cs"/>
                        </a:rPr>
                        <a:t>US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NA</a:t>
                      </a:r>
                    </a:p>
                  </a:txBody>
                  <a:tcPr/>
                </a:tc>
                <a:extLst>
                  <a:ext uri="{0D108BD9-81ED-4DB2-BD59-A6C34878D82A}">
                    <a16:rowId xmlns:a16="http://schemas.microsoft.com/office/drawing/2014/main" val="761738077"/>
                  </a:ext>
                </a:extLst>
              </a:tr>
              <a:tr h="286569">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Micro Focus International</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noProof="0" dirty="0" smtClean="0">
                          <a:solidFill>
                            <a:schemeClr val="dk1"/>
                          </a:solidFill>
                          <a:latin typeface="+mn-lt"/>
                          <a:ea typeface="+mn-ea"/>
                          <a:cs typeface="+mn-cs"/>
                        </a:rPr>
                        <a:t>UK</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4295</a:t>
                      </a:r>
                    </a:p>
                  </a:txBody>
                  <a:tcPr/>
                </a:tc>
                <a:extLst>
                  <a:ext uri="{0D108BD9-81ED-4DB2-BD59-A6C34878D82A}">
                    <a16:rowId xmlns:a16="http://schemas.microsoft.com/office/drawing/2014/main" val="3002862531"/>
                  </a:ext>
                </a:extLst>
              </a:tr>
              <a:tr h="36438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350" kern="1200" dirty="0" smtClean="0">
                          <a:solidFill>
                            <a:schemeClr val="dk1"/>
                          </a:solidFill>
                          <a:latin typeface="+mn-lt"/>
                          <a:ea typeface="+mn-ea"/>
                          <a:cs typeface="+mn-cs"/>
                        </a:rPr>
                        <a:t>Paragon Application Systems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N" sz="1350" kern="1200" noProof="0" dirty="0" smtClean="0">
                          <a:solidFill>
                            <a:schemeClr val="dk1"/>
                          </a:solidFill>
                          <a:latin typeface="+mn-lt"/>
                          <a:ea typeface="+mn-ea"/>
                          <a:cs typeface="+mn-cs"/>
                        </a:rPr>
                        <a:t>US</a:t>
                      </a:r>
                    </a:p>
                  </a:txBody>
                  <a:tcPr>
                    <a:solidFill>
                      <a:srgbClr val="92D05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350" b="0" i="0" u="none" strike="noStrike" kern="1200" cap="none" spc="0" normalizeH="0" baseline="0" noProof="0" dirty="0" smtClean="0">
                          <a:ln>
                            <a:noFill/>
                          </a:ln>
                          <a:solidFill>
                            <a:prstClr val="black"/>
                          </a:solidFill>
                          <a:effectLst/>
                          <a:uLnTx/>
                          <a:uFillTx/>
                          <a:latin typeface="Calibri" panose="020F0502020204030204"/>
                          <a:ea typeface="+mn-ea"/>
                          <a:cs typeface="+mn-cs"/>
                        </a:rPr>
                        <a:t>39</a:t>
                      </a:r>
                    </a:p>
                  </a:txBody>
                  <a:tcPr>
                    <a:solidFill>
                      <a:srgbClr val="92D050"/>
                    </a:solidFill>
                  </a:tcPr>
                </a:tc>
                <a:extLst>
                  <a:ext uri="{0D108BD9-81ED-4DB2-BD59-A6C34878D82A}">
                    <a16:rowId xmlns:a16="http://schemas.microsoft.com/office/drawing/2014/main" val="4174161632"/>
                  </a:ext>
                </a:extLst>
              </a:tr>
            </a:tbl>
          </a:graphicData>
        </a:graphic>
      </p:graphicFrame>
    </p:spTree>
    <p:extLst>
      <p:ext uri="{BB962C8B-B14F-4D97-AF65-F5344CB8AC3E}">
        <p14:creationId xmlns:p14="http://schemas.microsoft.com/office/powerpoint/2010/main" val="2395568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Acquisitions</a:t>
            </a:r>
            <a:endParaRPr lang="en-IN" dirty="0"/>
          </a:p>
        </p:txBody>
      </p:sp>
    </p:spTree>
    <p:extLst>
      <p:ext uri="{BB962C8B-B14F-4D97-AF65-F5344CB8AC3E}">
        <p14:creationId xmlns:p14="http://schemas.microsoft.com/office/powerpoint/2010/main" val="1390722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9" y="527050"/>
            <a:ext cx="8820472" cy="611188"/>
          </a:xfrm>
        </p:spPr>
        <p:txBody>
          <a:bodyPr>
            <a:normAutofit/>
          </a:bodyPr>
          <a:lstStyle/>
          <a:p>
            <a:r>
              <a:rPr lang="en-IN" altLang="zh-CN" dirty="0"/>
              <a:t>HP’s </a:t>
            </a:r>
            <a:r>
              <a:rPr lang="en-IN" altLang="zh-CN" dirty="0" smtClean="0"/>
              <a:t>Recent Acquisitions</a:t>
            </a:r>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27</a:t>
            </a:fld>
            <a:endParaRPr lang="en-US" dirty="0"/>
          </a:p>
        </p:txBody>
      </p:sp>
      <p:graphicFrame>
        <p:nvGraphicFramePr>
          <p:cNvPr id="2" name="Table 1"/>
          <p:cNvGraphicFramePr>
            <a:graphicFrameLocks noGrp="1"/>
          </p:cNvGraphicFramePr>
          <p:nvPr/>
        </p:nvGraphicFramePr>
        <p:xfrm>
          <a:off x="457200" y="1357811"/>
          <a:ext cx="8334102" cy="4869180"/>
        </p:xfrm>
        <a:graphic>
          <a:graphicData uri="http://schemas.openxmlformats.org/drawingml/2006/table">
            <a:tbl>
              <a:tblPr firstRow="1" bandRow="1">
                <a:tableStyleId>{5C22544A-7EE6-4342-B048-85BDC9FD1C3A}</a:tableStyleId>
              </a:tblPr>
              <a:tblGrid>
                <a:gridCol w="1332411">
                  <a:extLst>
                    <a:ext uri="{9D8B030D-6E8A-4147-A177-3AD203B41FA5}">
                      <a16:colId xmlns:a16="http://schemas.microsoft.com/office/drawing/2014/main" val="2716106781"/>
                    </a:ext>
                  </a:extLst>
                </a:gridCol>
                <a:gridCol w="1293033">
                  <a:extLst>
                    <a:ext uri="{9D8B030D-6E8A-4147-A177-3AD203B41FA5}">
                      <a16:colId xmlns:a16="http://schemas.microsoft.com/office/drawing/2014/main" val="765021631"/>
                    </a:ext>
                  </a:extLst>
                </a:gridCol>
                <a:gridCol w="4469988">
                  <a:extLst>
                    <a:ext uri="{9D8B030D-6E8A-4147-A177-3AD203B41FA5}">
                      <a16:colId xmlns:a16="http://schemas.microsoft.com/office/drawing/2014/main" val="1760847403"/>
                    </a:ext>
                  </a:extLst>
                </a:gridCol>
                <a:gridCol w="1238670">
                  <a:extLst>
                    <a:ext uri="{9D8B030D-6E8A-4147-A177-3AD203B41FA5}">
                      <a16:colId xmlns:a16="http://schemas.microsoft.com/office/drawing/2014/main" val="1499253864"/>
                    </a:ext>
                  </a:extLst>
                </a:gridCol>
              </a:tblGrid>
              <a:tr h="383969">
                <a:tc>
                  <a:txBody>
                    <a:bodyPr/>
                    <a:lstStyle/>
                    <a:p>
                      <a:r>
                        <a:rPr lang="en-IN" dirty="0" smtClean="0"/>
                        <a:t>Company</a:t>
                      </a:r>
                      <a:endParaRPr lang="en-IN" dirty="0"/>
                    </a:p>
                  </a:txBody>
                  <a:tcPr/>
                </a:tc>
                <a:tc>
                  <a:txBody>
                    <a:bodyPr/>
                    <a:lstStyle/>
                    <a:p>
                      <a:r>
                        <a:rPr lang="en-IN" dirty="0" smtClean="0"/>
                        <a:t>Acquisition Date</a:t>
                      </a:r>
                      <a:endParaRPr lang="en-IN" dirty="0"/>
                    </a:p>
                  </a:txBody>
                  <a:tcPr/>
                </a:tc>
                <a:tc>
                  <a:txBody>
                    <a:bodyPr/>
                    <a:lstStyle/>
                    <a:p>
                      <a:r>
                        <a:rPr lang="en-IN" dirty="0" smtClean="0"/>
                        <a:t>Acquisition Synergies</a:t>
                      </a:r>
                      <a:endParaRPr lang="en-IN" dirty="0"/>
                    </a:p>
                  </a:txBody>
                  <a:tcPr/>
                </a:tc>
                <a:tc>
                  <a:txBody>
                    <a:bodyPr/>
                    <a:lstStyle/>
                    <a:p>
                      <a:r>
                        <a:rPr lang="en-IN" dirty="0" smtClean="0"/>
                        <a:t>Estimate</a:t>
                      </a:r>
                      <a:r>
                        <a:rPr lang="en-IN" baseline="0" dirty="0" smtClean="0"/>
                        <a:t>d No. of Employees</a:t>
                      </a:r>
                      <a:endParaRPr lang="en-IN" dirty="0"/>
                    </a:p>
                  </a:txBody>
                  <a:tcPr/>
                </a:tc>
                <a:extLst>
                  <a:ext uri="{0D108BD9-81ED-4DB2-BD59-A6C34878D82A}">
                    <a16:rowId xmlns:a16="http://schemas.microsoft.com/office/drawing/2014/main" val="1190163618"/>
                  </a:ext>
                </a:extLst>
              </a:tr>
              <a:tr h="698126">
                <a:tc>
                  <a:txBody>
                    <a:bodyPr/>
                    <a:lstStyle/>
                    <a:p>
                      <a:r>
                        <a:rPr lang="en-IN" dirty="0" smtClean="0"/>
                        <a:t>Stackato, Canada </a:t>
                      </a:r>
                      <a:endParaRPr lang="en-IN" dirty="0"/>
                    </a:p>
                  </a:txBody>
                  <a:tcPr/>
                </a:tc>
                <a:tc>
                  <a:txBody>
                    <a:bodyPr/>
                    <a:lstStyle/>
                    <a:p>
                      <a:r>
                        <a:rPr lang="en-IN" dirty="0" smtClean="0"/>
                        <a:t>July 2015</a:t>
                      </a:r>
                      <a:endParaRPr lang="en-IN" dirty="0"/>
                    </a:p>
                  </a:txBody>
                  <a:tcPr/>
                </a:tc>
                <a:tc>
                  <a:txBody>
                    <a:bodyPr/>
                    <a:lstStyle/>
                    <a:p>
                      <a:r>
                        <a:rPr lang="en-IN" dirty="0" smtClean="0"/>
                        <a:t>HP enhanced its cloud portfolio with its announced purchase of ActiveState’s Stackato business. The enterprise-ready PaaS offering will be folded into HP’s cloud portfolio, adding Cloud Foundry capabilities. </a:t>
                      </a:r>
                      <a:endParaRPr lang="en-IN" dirty="0"/>
                    </a:p>
                  </a:txBody>
                  <a:tcPr/>
                </a:tc>
                <a:tc>
                  <a:txBody>
                    <a:bodyPr/>
                    <a:lstStyle/>
                    <a:p>
                      <a:r>
                        <a:rPr lang="en-IN" dirty="0" smtClean="0"/>
                        <a:t>50+</a:t>
                      </a:r>
                      <a:endParaRPr lang="en-IN" dirty="0"/>
                    </a:p>
                  </a:txBody>
                  <a:tcPr/>
                </a:tc>
                <a:extLst>
                  <a:ext uri="{0D108BD9-81ED-4DB2-BD59-A6C34878D82A}">
                    <a16:rowId xmlns:a16="http://schemas.microsoft.com/office/drawing/2014/main" val="1916426439"/>
                  </a:ext>
                </a:extLst>
              </a:tr>
              <a:tr h="541048">
                <a:tc>
                  <a:txBody>
                    <a:bodyPr/>
                    <a:lstStyle/>
                    <a:p>
                      <a:r>
                        <a:rPr lang="en-IN" dirty="0" smtClean="0"/>
                        <a:t>ConteXtream, U.S.</a:t>
                      </a:r>
                      <a:endParaRPr lang="en-IN" dirty="0"/>
                    </a:p>
                  </a:txBody>
                  <a:tcPr/>
                </a:tc>
                <a:tc>
                  <a:txBody>
                    <a:bodyPr/>
                    <a:lstStyle/>
                    <a:p>
                      <a:r>
                        <a:rPr lang="en-IN" dirty="0" smtClean="0"/>
                        <a:t>May 2015</a:t>
                      </a:r>
                      <a:endParaRPr lang="en-IN" dirty="0"/>
                    </a:p>
                  </a:txBody>
                  <a:tcPr/>
                </a:tc>
                <a:tc>
                  <a:txBody>
                    <a:bodyPr/>
                    <a:lstStyle/>
                    <a:p>
                      <a:r>
                        <a:rPr lang="en-IN" dirty="0" smtClean="0"/>
                        <a:t>HP acquired ConteXtream to increase its presence in software defined networking (SDN) and NFV software for cloud service providers (CSPs).</a:t>
                      </a:r>
                      <a:endParaRPr lang="en-IN" dirty="0"/>
                    </a:p>
                  </a:txBody>
                  <a:tcPr/>
                </a:tc>
                <a:tc>
                  <a:txBody>
                    <a:bodyPr/>
                    <a:lstStyle/>
                    <a:p>
                      <a:r>
                        <a:rPr lang="en-IN" dirty="0" smtClean="0"/>
                        <a:t>200</a:t>
                      </a:r>
                      <a:endParaRPr lang="en-IN" dirty="0"/>
                    </a:p>
                  </a:txBody>
                  <a:tcPr/>
                </a:tc>
                <a:extLst>
                  <a:ext uri="{0D108BD9-81ED-4DB2-BD59-A6C34878D82A}">
                    <a16:rowId xmlns:a16="http://schemas.microsoft.com/office/drawing/2014/main" val="940220839"/>
                  </a:ext>
                </a:extLst>
              </a:tr>
              <a:tr h="541048">
                <a:tc>
                  <a:txBody>
                    <a:bodyPr/>
                    <a:lstStyle/>
                    <a:p>
                      <a:r>
                        <a:rPr lang="en-IN" dirty="0" smtClean="0"/>
                        <a:t>Aruba Networks,</a:t>
                      </a:r>
                    </a:p>
                    <a:p>
                      <a:r>
                        <a:rPr lang="en-IN" dirty="0" smtClean="0"/>
                        <a:t>U.S. </a:t>
                      </a:r>
                      <a:endParaRPr lang="en-IN"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dirty="0" smtClean="0"/>
                        <a:t>May 2015</a:t>
                      </a:r>
                    </a:p>
                  </a:txBody>
                  <a:tcPr/>
                </a:tc>
                <a:tc>
                  <a:txBody>
                    <a:bodyPr/>
                    <a:lstStyle/>
                    <a:p>
                      <a:pPr marL="0" algn="l" defTabSz="685800" rtl="0" eaLnBrk="1" latinLnBrk="0" hangingPunct="1"/>
                      <a:r>
                        <a:rPr lang="en-IN" dirty="0" smtClean="0"/>
                        <a:t>HP </a:t>
                      </a:r>
                      <a:r>
                        <a:rPr lang="en-IN" sz="1350" kern="1200" dirty="0" smtClean="0">
                          <a:solidFill>
                            <a:schemeClr val="dk1"/>
                          </a:solidFill>
                          <a:latin typeface="+mn-lt"/>
                          <a:ea typeface="+mn-ea"/>
                          <a:cs typeface="+mn-cs"/>
                        </a:rPr>
                        <a:t>acquired Aruba Networks to enhance network access solutions and strengthen its mobile enterprise offerings.</a:t>
                      </a:r>
                      <a:endParaRPr lang="en-IN" sz="1350" kern="1200" dirty="0">
                        <a:solidFill>
                          <a:schemeClr val="dk1"/>
                        </a:solidFill>
                        <a:latin typeface="+mn-lt"/>
                        <a:ea typeface="+mn-ea"/>
                        <a:cs typeface="+mn-cs"/>
                      </a:endParaRPr>
                    </a:p>
                  </a:txBody>
                  <a:tcPr/>
                </a:tc>
                <a:tc>
                  <a:txBody>
                    <a:bodyPr/>
                    <a:lstStyle/>
                    <a:p>
                      <a:r>
                        <a:rPr lang="en-IN" dirty="0" smtClean="0"/>
                        <a:t>1800</a:t>
                      </a:r>
                      <a:endParaRPr lang="en-IN" dirty="0"/>
                    </a:p>
                  </a:txBody>
                  <a:tcPr/>
                </a:tc>
                <a:extLst>
                  <a:ext uri="{0D108BD9-81ED-4DB2-BD59-A6C34878D82A}">
                    <a16:rowId xmlns:a16="http://schemas.microsoft.com/office/drawing/2014/main" val="380183262"/>
                  </a:ext>
                </a:extLst>
              </a:tr>
              <a:tr h="698126">
                <a:tc>
                  <a:txBody>
                    <a:bodyPr/>
                    <a:lstStyle/>
                    <a:p>
                      <a:r>
                        <a:rPr lang="en-IN" dirty="0" smtClean="0"/>
                        <a:t>Voltage Security, U.S.</a:t>
                      </a:r>
                      <a:endParaRPr lang="en-IN" dirty="0"/>
                    </a:p>
                  </a:txBody>
                  <a:tcPr/>
                </a:tc>
                <a:tc>
                  <a:txBody>
                    <a:bodyPr/>
                    <a:lstStyle/>
                    <a:p>
                      <a:r>
                        <a:rPr lang="en-IN" dirty="0" smtClean="0"/>
                        <a:t>Feb 2015</a:t>
                      </a:r>
                      <a:endParaRPr lang="en-IN" dirty="0"/>
                    </a:p>
                  </a:txBody>
                  <a:tcPr/>
                </a:tc>
                <a:tc>
                  <a:txBody>
                    <a:bodyPr/>
                    <a:lstStyle/>
                    <a:p>
                      <a:r>
                        <a:rPr lang="en-IN" dirty="0" smtClean="0"/>
                        <a:t>HP increased its security services capabilities with the acquisition of California-based Voltage Security. The innovative big-data encryption company will help strengthen HP’s enterprise security portfolio.</a:t>
                      </a:r>
                      <a:endParaRPr lang="en-IN" dirty="0"/>
                    </a:p>
                  </a:txBody>
                  <a:tcPr/>
                </a:tc>
                <a:tc>
                  <a:txBody>
                    <a:bodyPr/>
                    <a:lstStyle/>
                    <a:p>
                      <a:r>
                        <a:rPr lang="en-IN" dirty="0" smtClean="0"/>
                        <a:t>100+</a:t>
                      </a:r>
                      <a:endParaRPr lang="en-IN" dirty="0"/>
                    </a:p>
                  </a:txBody>
                  <a:tcPr/>
                </a:tc>
                <a:extLst>
                  <a:ext uri="{0D108BD9-81ED-4DB2-BD59-A6C34878D82A}">
                    <a16:rowId xmlns:a16="http://schemas.microsoft.com/office/drawing/2014/main" val="4067646560"/>
                  </a:ext>
                </a:extLst>
              </a:tr>
              <a:tr h="855204">
                <a:tc>
                  <a:txBody>
                    <a:bodyPr/>
                    <a:lstStyle/>
                    <a:p>
                      <a:r>
                        <a:rPr lang="en-IN" dirty="0" smtClean="0"/>
                        <a:t>Eucalyptus, U.S.</a:t>
                      </a:r>
                      <a:endParaRPr lang="en-IN" dirty="0"/>
                    </a:p>
                  </a:txBody>
                  <a:tcPr/>
                </a:tc>
                <a:tc>
                  <a:txBody>
                    <a:bodyPr/>
                    <a:lstStyle/>
                    <a:p>
                      <a:r>
                        <a:rPr lang="en-IN" dirty="0" smtClean="0"/>
                        <a:t>Sept 2014</a:t>
                      </a:r>
                      <a:endParaRPr lang="en-IN" dirty="0"/>
                    </a:p>
                  </a:txBody>
                  <a:tcPr/>
                </a:tc>
                <a:tc>
                  <a:txBody>
                    <a:bodyPr/>
                    <a:lstStyle/>
                    <a:p>
                      <a:r>
                        <a:rPr lang="en-IN" dirty="0" smtClean="0"/>
                        <a:t>HP’s acquisition of open-source hybrid enterprise cloud provider Eucalyptus enables HP to continue to expand the HP Helion portfolio. Eucalyptus offers HP Amazon Web Services capabilities and furthers HP’s open-source and hybrid IT initiatives.</a:t>
                      </a:r>
                      <a:endParaRPr lang="en-IN" dirty="0"/>
                    </a:p>
                  </a:txBody>
                  <a:tcPr/>
                </a:tc>
                <a:tc>
                  <a:txBody>
                    <a:bodyPr/>
                    <a:lstStyle/>
                    <a:p>
                      <a:r>
                        <a:rPr lang="en-IN" dirty="0" smtClean="0"/>
                        <a:t>100+</a:t>
                      </a:r>
                      <a:endParaRPr lang="en-IN" dirty="0"/>
                    </a:p>
                  </a:txBody>
                  <a:tcPr/>
                </a:tc>
                <a:extLst>
                  <a:ext uri="{0D108BD9-81ED-4DB2-BD59-A6C34878D82A}">
                    <a16:rowId xmlns:a16="http://schemas.microsoft.com/office/drawing/2014/main" val="4099698236"/>
                  </a:ext>
                </a:extLst>
              </a:tr>
            </a:tbl>
          </a:graphicData>
        </a:graphic>
      </p:graphicFrame>
    </p:spTree>
    <p:extLst>
      <p:ext uri="{BB962C8B-B14F-4D97-AF65-F5344CB8AC3E}">
        <p14:creationId xmlns:p14="http://schemas.microsoft.com/office/powerpoint/2010/main" val="2063547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9" y="527050"/>
            <a:ext cx="8820472" cy="611188"/>
          </a:xfrm>
        </p:spPr>
        <p:txBody>
          <a:bodyPr>
            <a:normAutofit/>
          </a:bodyPr>
          <a:lstStyle/>
          <a:p>
            <a:r>
              <a:rPr lang="en-IN" altLang="zh-CN" dirty="0"/>
              <a:t>HP’s </a:t>
            </a:r>
            <a:r>
              <a:rPr lang="en-IN" altLang="zh-CN" dirty="0" smtClean="0"/>
              <a:t>Recent Acquisitions</a:t>
            </a:r>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28</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58194171"/>
              </p:ext>
            </p:extLst>
          </p:nvPr>
        </p:nvGraphicFramePr>
        <p:xfrm>
          <a:off x="457200" y="1235075"/>
          <a:ext cx="8334102" cy="5486400"/>
        </p:xfrm>
        <a:graphic>
          <a:graphicData uri="http://schemas.openxmlformats.org/drawingml/2006/table">
            <a:tbl>
              <a:tblPr firstRow="1" bandRow="1">
                <a:tableStyleId>{5C22544A-7EE6-4342-B048-85BDC9FD1C3A}</a:tableStyleId>
              </a:tblPr>
              <a:tblGrid>
                <a:gridCol w="1332411">
                  <a:extLst>
                    <a:ext uri="{9D8B030D-6E8A-4147-A177-3AD203B41FA5}">
                      <a16:colId xmlns:a16="http://schemas.microsoft.com/office/drawing/2014/main" val="2716106781"/>
                    </a:ext>
                  </a:extLst>
                </a:gridCol>
                <a:gridCol w="1293033">
                  <a:extLst>
                    <a:ext uri="{9D8B030D-6E8A-4147-A177-3AD203B41FA5}">
                      <a16:colId xmlns:a16="http://schemas.microsoft.com/office/drawing/2014/main" val="765021631"/>
                    </a:ext>
                  </a:extLst>
                </a:gridCol>
                <a:gridCol w="4469988">
                  <a:extLst>
                    <a:ext uri="{9D8B030D-6E8A-4147-A177-3AD203B41FA5}">
                      <a16:colId xmlns:a16="http://schemas.microsoft.com/office/drawing/2014/main" val="1760847403"/>
                    </a:ext>
                  </a:extLst>
                </a:gridCol>
                <a:gridCol w="1238670">
                  <a:extLst>
                    <a:ext uri="{9D8B030D-6E8A-4147-A177-3AD203B41FA5}">
                      <a16:colId xmlns:a16="http://schemas.microsoft.com/office/drawing/2014/main" val="1499253864"/>
                    </a:ext>
                  </a:extLst>
                </a:gridCol>
              </a:tblGrid>
              <a:tr h="458199">
                <a:tc>
                  <a:txBody>
                    <a:bodyPr/>
                    <a:lstStyle/>
                    <a:p>
                      <a:r>
                        <a:rPr lang="en-IN" dirty="0" smtClean="0"/>
                        <a:t>Company</a:t>
                      </a:r>
                      <a:endParaRPr lang="en-IN" dirty="0"/>
                    </a:p>
                  </a:txBody>
                  <a:tcPr/>
                </a:tc>
                <a:tc>
                  <a:txBody>
                    <a:bodyPr/>
                    <a:lstStyle/>
                    <a:p>
                      <a:r>
                        <a:rPr lang="en-IN" dirty="0" smtClean="0"/>
                        <a:t>Acquisition Date</a:t>
                      </a:r>
                      <a:endParaRPr lang="en-IN" dirty="0"/>
                    </a:p>
                  </a:txBody>
                  <a:tcPr/>
                </a:tc>
                <a:tc>
                  <a:txBody>
                    <a:bodyPr/>
                    <a:lstStyle/>
                    <a:p>
                      <a:r>
                        <a:rPr lang="en-IN" dirty="0" smtClean="0"/>
                        <a:t>Acquisition Synergies</a:t>
                      </a:r>
                      <a:endParaRPr lang="en-IN" dirty="0"/>
                    </a:p>
                  </a:txBody>
                  <a:tcPr/>
                </a:tc>
                <a:tc>
                  <a:txBody>
                    <a:bodyPr/>
                    <a:lstStyle/>
                    <a:p>
                      <a:r>
                        <a:rPr lang="en-IN" dirty="0" smtClean="0"/>
                        <a:t>Estimate</a:t>
                      </a:r>
                      <a:r>
                        <a:rPr lang="en-IN" baseline="0" dirty="0" smtClean="0"/>
                        <a:t>d No. of Employees</a:t>
                      </a:r>
                      <a:endParaRPr lang="en-IN" dirty="0"/>
                    </a:p>
                  </a:txBody>
                  <a:tcPr/>
                </a:tc>
                <a:extLst>
                  <a:ext uri="{0D108BD9-81ED-4DB2-BD59-A6C34878D82A}">
                    <a16:rowId xmlns:a16="http://schemas.microsoft.com/office/drawing/2014/main" val="1190163618"/>
                  </a:ext>
                </a:extLst>
              </a:tr>
              <a:tr h="1020535">
                <a:tc>
                  <a:txBody>
                    <a:bodyPr/>
                    <a:lstStyle/>
                    <a:p>
                      <a:r>
                        <a:rPr lang="en-IN" dirty="0" smtClean="0"/>
                        <a:t>Shunra, U.S.</a:t>
                      </a:r>
                      <a:endParaRPr lang="en-IN" dirty="0"/>
                    </a:p>
                  </a:txBody>
                  <a:tcPr/>
                </a:tc>
                <a:tc>
                  <a:txBody>
                    <a:bodyPr/>
                    <a:lstStyle/>
                    <a:p>
                      <a:r>
                        <a:rPr lang="en-IN" dirty="0" smtClean="0"/>
                        <a:t>Mar 2014</a:t>
                      </a:r>
                      <a:endParaRPr lang="en-IN" dirty="0"/>
                    </a:p>
                  </a:txBody>
                  <a:tcPr/>
                </a:tc>
                <a:tc>
                  <a:txBody>
                    <a:bodyPr/>
                    <a:lstStyle/>
                    <a:p>
                      <a:r>
                        <a:rPr lang="en-IN" dirty="0" smtClean="0"/>
                        <a:t>HP acquired network virtualization company Shunra, an HP</a:t>
                      </a:r>
                    </a:p>
                    <a:p>
                      <a:r>
                        <a:rPr lang="en-IN" dirty="0" smtClean="0"/>
                        <a:t>partner, for an undisclosed sum. The acquisition strengthens HP’s mobility and cloud by enabling application testing capabilities, complementing HP LoadRunner and Performance Center.</a:t>
                      </a:r>
                      <a:endParaRPr lang="en-IN" dirty="0"/>
                    </a:p>
                  </a:txBody>
                  <a:tcPr/>
                </a:tc>
                <a:tc>
                  <a:txBody>
                    <a:bodyPr/>
                    <a:lstStyle/>
                    <a:p>
                      <a:r>
                        <a:rPr lang="en-IN" dirty="0" smtClean="0"/>
                        <a:t>&lt;100</a:t>
                      </a:r>
                      <a:endParaRPr lang="en-IN" dirty="0"/>
                    </a:p>
                  </a:txBody>
                  <a:tcPr/>
                </a:tc>
                <a:extLst>
                  <a:ext uri="{0D108BD9-81ED-4DB2-BD59-A6C34878D82A}">
                    <a16:rowId xmlns:a16="http://schemas.microsoft.com/office/drawing/2014/main" val="2184271802"/>
                  </a:ext>
                </a:extLst>
              </a:tr>
              <a:tr h="833090">
                <a:tc>
                  <a:txBody>
                    <a:bodyPr/>
                    <a:lstStyle/>
                    <a:p>
                      <a:r>
                        <a:rPr lang="en-IN" dirty="0" smtClean="0"/>
                        <a:t>Hiflex Software</a:t>
                      </a:r>
                    </a:p>
                    <a:p>
                      <a:r>
                        <a:rPr lang="en-IN" dirty="0" smtClean="0"/>
                        <a:t>GmbH,</a:t>
                      </a:r>
                    </a:p>
                    <a:p>
                      <a:r>
                        <a:rPr lang="en-IN" dirty="0" smtClean="0"/>
                        <a:t>Germany</a:t>
                      </a:r>
                      <a:endParaRPr lang="en-IN" dirty="0"/>
                    </a:p>
                  </a:txBody>
                  <a:tcPr/>
                </a:tc>
                <a:tc>
                  <a:txBody>
                    <a:bodyPr/>
                    <a:lstStyle/>
                    <a:p>
                      <a:r>
                        <a:rPr lang="en-IN" dirty="0" smtClean="0"/>
                        <a:t>Dec 2011</a:t>
                      </a:r>
                      <a:endParaRPr lang="en-IN" dirty="0"/>
                    </a:p>
                  </a:txBody>
                  <a:tcPr/>
                </a:tc>
                <a:tc>
                  <a:txBody>
                    <a:bodyPr/>
                    <a:lstStyle/>
                    <a:p>
                      <a:r>
                        <a:rPr lang="en-IN" dirty="0" smtClean="0"/>
                        <a:t>Hiflex’s expertise in the Web-to-print arena expanded HP’s cloud printing capabilities and provided HP Services with additional opportunities to advise and consult customers seeking cloudbased printing solutions.</a:t>
                      </a:r>
                      <a:endParaRPr lang="en-IN" dirty="0"/>
                    </a:p>
                  </a:txBody>
                  <a:tcPr/>
                </a:tc>
                <a:tc>
                  <a:txBody>
                    <a:bodyPr/>
                    <a:lstStyle/>
                    <a:p>
                      <a:r>
                        <a:rPr lang="en-IN" dirty="0" smtClean="0"/>
                        <a:t>80</a:t>
                      </a:r>
                      <a:endParaRPr lang="en-IN" dirty="0"/>
                    </a:p>
                  </a:txBody>
                  <a:tcPr/>
                </a:tc>
                <a:extLst>
                  <a:ext uri="{0D108BD9-81ED-4DB2-BD59-A6C34878D82A}">
                    <a16:rowId xmlns:a16="http://schemas.microsoft.com/office/drawing/2014/main" val="579602155"/>
                  </a:ext>
                </a:extLst>
              </a:tr>
              <a:tr h="833090">
                <a:tc>
                  <a:txBody>
                    <a:bodyPr/>
                    <a:lstStyle/>
                    <a:p>
                      <a:r>
                        <a:rPr lang="en-IN" dirty="0" smtClean="0"/>
                        <a:t>Printelligent,</a:t>
                      </a:r>
                    </a:p>
                    <a:p>
                      <a:r>
                        <a:rPr lang="en-IN" dirty="0" smtClean="0"/>
                        <a:t>U.S.</a:t>
                      </a:r>
                      <a:endParaRPr lang="en-IN" dirty="0"/>
                    </a:p>
                  </a:txBody>
                  <a:tcPr/>
                </a:tc>
                <a:tc>
                  <a:txBody>
                    <a:bodyPr/>
                    <a:lstStyle/>
                    <a:p>
                      <a:r>
                        <a:rPr lang="en-IN" dirty="0" smtClean="0"/>
                        <a:t>May 2011</a:t>
                      </a:r>
                      <a:endParaRPr lang="en-IN" dirty="0"/>
                    </a:p>
                  </a:txBody>
                  <a:tcPr/>
                </a:tc>
                <a:tc>
                  <a:txBody>
                    <a:bodyPr/>
                    <a:lstStyle/>
                    <a:p>
                      <a:r>
                        <a:rPr lang="en-IN" dirty="0" smtClean="0"/>
                        <a:t>HP’s acquisition of all Printelligent assets, combined with sales channels and broader services, gave HP more leverage to compete effectively with Xerox in offering clients managed</a:t>
                      </a:r>
                    </a:p>
                    <a:p>
                      <a:r>
                        <a:rPr lang="en-IN" dirty="0" smtClean="0"/>
                        <a:t>printing solutions. </a:t>
                      </a:r>
                      <a:endParaRPr lang="en-IN" dirty="0"/>
                    </a:p>
                  </a:txBody>
                  <a:tcPr/>
                </a:tc>
                <a:tc>
                  <a:txBody>
                    <a:bodyPr/>
                    <a:lstStyle/>
                    <a:p>
                      <a:r>
                        <a:rPr lang="en-IN" dirty="0" smtClean="0"/>
                        <a:t>50+</a:t>
                      </a:r>
                      <a:endParaRPr lang="en-IN" dirty="0"/>
                    </a:p>
                  </a:txBody>
                  <a:tcPr/>
                </a:tc>
                <a:extLst>
                  <a:ext uri="{0D108BD9-81ED-4DB2-BD59-A6C34878D82A}">
                    <a16:rowId xmlns:a16="http://schemas.microsoft.com/office/drawing/2014/main" val="3268166933"/>
                  </a:ext>
                </a:extLst>
              </a:tr>
              <a:tr h="833090">
                <a:tc>
                  <a:txBody>
                    <a:bodyPr/>
                    <a:lstStyle/>
                    <a:p>
                      <a:r>
                        <a:rPr lang="en-IN" dirty="0" smtClean="0"/>
                        <a:t>Vertica, U.S.</a:t>
                      </a:r>
                      <a:endParaRPr lang="en-IN" dirty="0"/>
                    </a:p>
                  </a:txBody>
                  <a:tcPr/>
                </a:tc>
                <a:tc>
                  <a:txBody>
                    <a:bodyPr/>
                    <a:lstStyle/>
                    <a:p>
                      <a:r>
                        <a:rPr lang="en-IN" dirty="0" smtClean="0"/>
                        <a:t>Feb 2011</a:t>
                      </a:r>
                      <a:endParaRPr lang="en-IN" dirty="0"/>
                    </a:p>
                  </a:txBody>
                  <a:tcPr/>
                </a:tc>
                <a:tc>
                  <a:txBody>
                    <a:bodyPr/>
                    <a:lstStyle/>
                    <a:p>
                      <a:r>
                        <a:rPr lang="en-IN" dirty="0" smtClean="0"/>
                        <a:t>The acquisition of Vertica enhanced HP’s capabilities in</a:t>
                      </a:r>
                    </a:p>
                    <a:p>
                      <a:r>
                        <a:rPr lang="en-IN" dirty="0" smtClean="0"/>
                        <a:t>information optimization, adding sophisticated, real-time</a:t>
                      </a:r>
                    </a:p>
                    <a:p>
                      <a:r>
                        <a:rPr lang="en-IN" dirty="0" smtClean="0"/>
                        <a:t>business analytics for large and complex data sets in physical,</a:t>
                      </a:r>
                    </a:p>
                    <a:p>
                      <a:r>
                        <a:rPr lang="en-IN" dirty="0" smtClean="0"/>
                        <a:t>virtual and cloud environments. </a:t>
                      </a:r>
                      <a:endParaRPr lang="en-IN" dirty="0"/>
                    </a:p>
                  </a:txBody>
                  <a:tcPr/>
                </a:tc>
                <a:tc>
                  <a:txBody>
                    <a:bodyPr/>
                    <a:lstStyle/>
                    <a:p>
                      <a:r>
                        <a:rPr lang="en-IN" dirty="0" smtClean="0"/>
                        <a:t>100+</a:t>
                      </a:r>
                      <a:endParaRPr lang="en-IN" dirty="0"/>
                    </a:p>
                  </a:txBody>
                  <a:tcPr/>
                </a:tc>
                <a:extLst>
                  <a:ext uri="{0D108BD9-81ED-4DB2-BD59-A6C34878D82A}">
                    <a16:rowId xmlns:a16="http://schemas.microsoft.com/office/drawing/2014/main" val="4050278670"/>
                  </a:ext>
                </a:extLst>
              </a:tr>
              <a:tr h="1020535">
                <a:tc>
                  <a:txBody>
                    <a:bodyPr/>
                    <a:lstStyle/>
                    <a:p>
                      <a:r>
                        <a:rPr lang="en-IN" dirty="0" smtClean="0"/>
                        <a:t>ArcSight, U.S.</a:t>
                      </a:r>
                    </a:p>
                    <a:p>
                      <a:endParaRPr lang="en-IN" dirty="0"/>
                    </a:p>
                  </a:txBody>
                  <a:tcPr/>
                </a:tc>
                <a:tc>
                  <a:txBody>
                    <a:bodyPr/>
                    <a:lstStyle/>
                    <a:p>
                      <a:r>
                        <a:rPr lang="en-IN" dirty="0" smtClean="0"/>
                        <a:t>Sept 2010</a:t>
                      </a:r>
                      <a:endParaRPr lang="en-IN" dirty="0"/>
                    </a:p>
                  </a:txBody>
                  <a:tcPr/>
                </a:tc>
                <a:tc>
                  <a:txBody>
                    <a:bodyPr/>
                    <a:lstStyle/>
                    <a:p>
                      <a:r>
                        <a:rPr lang="en-IN" dirty="0" smtClean="0"/>
                        <a:t>The acquisition bolstered HP’s security capabilities significantly with ArcSight’s security and compliance management solutions. ArcSight also brought expanded security capabilities to HP’s software and security portfolio while providing real-time threat monitoring to clients.</a:t>
                      </a:r>
                    </a:p>
                  </a:txBody>
                  <a:tcPr/>
                </a:tc>
                <a:tc>
                  <a:txBody>
                    <a:bodyPr/>
                    <a:lstStyle/>
                    <a:p>
                      <a:r>
                        <a:rPr lang="en-IN" dirty="0" smtClean="0"/>
                        <a:t>500</a:t>
                      </a:r>
                      <a:endParaRPr lang="en-IN" dirty="0"/>
                    </a:p>
                  </a:txBody>
                  <a:tcPr/>
                </a:tc>
                <a:extLst>
                  <a:ext uri="{0D108BD9-81ED-4DB2-BD59-A6C34878D82A}">
                    <a16:rowId xmlns:a16="http://schemas.microsoft.com/office/drawing/2014/main" val="2912098122"/>
                  </a:ext>
                </a:extLst>
              </a:tr>
            </a:tbl>
          </a:graphicData>
        </a:graphic>
      </p:graphicFrame>
    </p:spTree>
    <p:extLst>
      <p:ext uri="{BB962C8B-B14F-4D97-AF65-F5344CB8AC3E}">
        <p14:creationId xmlns:p14="http://schemas.microsoft.com/office/powerpoint/2010/main" val="25530234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Key Executives And Global Reach</a:t>
            </a:r>
            <a:endParaRPr lang="en-IN" dirty="0"/>
          </a:p>
        </p:txBody>
      </p:sp>
    </p:spTree>
    <p:extLst>
      <p:ext uri="{BB962C8B-B14F-4D97-AF65-F5344CB8AC3E}">
        <p14:creationId xmlns:p14="http://schemas.microsoft.com/office/powerpoint/2010/main" val="1872580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19" y="284176"/>
            <a:ext cx="7772400" cy="775367"/>
          </a:xfrm>
        </p:spPr>
        <p:txBody>
          <a:bodyPr>
            <a:normAutofit/>
          </a:bodyPr>
          <a:lstStyle/>
          <a:p>
            <a:r>
              <a:rPr lang="en-IN" dirty="0" smtClean="0"/>
              <a:t>Current Situation</a:t>
            </a:r>
            <a:endParaRPr lang="en-IN" dirty="0"/>
          </a:p>
        </p:txBody>
      </p:sp>
      <p:sp>
        <p:nvSpPr>
          <p:cNvPr id="4" name="Content Placeholder 2"/>
          <p:cNvSpPr txBox="1">
            <a:spLocks/>
          </p:cNvSpPr>
          <p:nvPr/>
        </p:nvSpPr>
        <p:spPr bwMode="auto">
          <a:xfrm>
            <a:off x="685019" y="889725"/>
            <a:ext cx="8233647" cy="5040811"/>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indent="-260350" fontAlgn="auto">
              <a:spcBef>
                <a:spcPts val="0"/>
              </a:spcBef>
              <a:spcAft>
                <a:spcPts val="0"/>
              </a:spcAft>
              <a:defRPr/>
            </a:pPr>
            <a:r>
              <a:rPr lang="en-IN" sz="1200" dirty="0" smtClean="0">
                <a:solidFill>
                  <a:schemeClr val="tx1"/>
                </a:solidFill>
              </a:rPr>
              <a:t>HPE is trying to integrate </a:t>
            </a:r>
            <a:r>
              <a:rPr lang="en-IN" sz="1200" dirty="0">
                <a:solidFill>
                  <a:schemeClr val="tx1"/>
                </a:solidFill>
              </a:rPr>
              <a:t>software, hardware, networking and services to serve </a:t>
            </a:r>
            <a:r>
              <a:rPr lang="en-IN" sz="1200" dirty="0" smtClean="0">
                <a:solidFill>
                  <a:schemeClr val="tx1"/>
                </a:solidFill>
              </a:rPr>
              <a:t>its enterprise-focused </a:t>
            </a:r>
            <a:r>
              <a:rPr lang="en-IN" sz="1200" dirty="0">
                <a:solidFill>
                  <a:schemeClr val="tx1"/>
                </a:solidFill>
              </a:rPr>
              <a:t>client base to create differentiation from market peers</a:t>
            </a:r>
            <a:r>
              <a:rPr lang="en-IN" sz="1200" dirty="0" smtClean="0">
                <a:solidFill>
                  <a:schemeClr val="tx1"/>
                </a:solidFill>
              </a:rPr>
              <a:t>. The company is now focusing on offering single point of contact for </a:t>
            </a:r>
            <a:r>
              <a:rPr lang="en-IN" sz="1200" dirty="0" smtClean="0">
                <a:solidFill>
                  <a:schemeClr val="tx1"/>
                </a:solidFill>
              </a:rPr>
              <a:t>its </a:t>
            </a:r>
            <a:r>
              <a:rPr lang="en-IN" sz="1200" dirty="0" smtClean="0">
                <a:solidFill>
                  <a:schemeClr val="tx1"/>
                </a:solidFill>
              </a:rPr>
              <a:t>client and this will help HPE in differentiating from consulting and SI vendors and India based IT vendors.</a:t>
            </a:r>
          </a:p>
          <a:p>
            <a:pPr marL="355600" indent="-260350" fontAlgn="auto">
              <a:spcBef>
                <a:spcPts val="0"/>
              </a:spcBef>
              <a:spcAft>
                <a:spcPts val="0"/>
              </a:spcAft>
              <a:defRPr/>
            </a:pPr>
            <a:endParaRPr lang="en-IN" sz="1200" dirty="0">
              <a:solidFill>
                <a:schemeClr val="tx1"/>
              </a:solidFill>
            </a:endParaRPr>
          </a:p>
          <a:p>
            <a:pPr marL="355600" indent="-260350" fontAlgn="auto">
              <a:spcBef>
                <a:spcPts val="0"/>
              </a:spcBef>
              <a:spcAft>
                <a:spcPts val="0"/>
              </a:spcAft>
              <a:defRPr/>
            </a:pPr>
            <a:r>
              <a:rPr lang="en-IN" sz="1200" dirty="0" smtClean="0">
                <a:solidFill>
                  <a:schemeClr val="tx1"/>
                </a:solidFill>
              </a:rPr>
              <a:t>With Split, HPE is now highly focused on cost savings to invest in R&amp;D to create innovative emerging technology solutions that will fuel growth</a:t>
            </a:r>
          </a:p>
          <a:p>
            <a:pPr marL="755650" lvl="1" indent="-260350" fontAlgn="auto">
              <a:spcBef>
                <a:spcPts val="0"/>
              </a:spcBef>
              <a:spcAft>
                <a:spcPts val="0"/>
              </a:spcAft>
              <a:defRPr/>
            </a:pPr>
            <a:r>
              <a:rPr lang="en-US" sz="1200" dirty="0" smtClean="0">
                <a:solidFill>
                  <a:schemeClr val="tx1"/>
                </a:solidFill>
              </a:rPr>
              <a:t>The company is actively focusing on allocating large funds for R&amp;D and contributing  towards building its </a:t>
            </a:r>
            <a:r>
              <a:rPr lang="en-IN" sz="1200" dirty="0">
                <a:solidFill>
                  <a:schemeClr val="tx1"/>
                </a:solidFill>
              </a:rPr>
              <a:t>ES </a:t>
            </a:r>
            <a:r>
              <a:rPr lang="en-IN" sz="1200" dirty="0" smtClean="0">
                <a:solidFill>
                  <a:schemeClr val="tx1"/>
                </a:solidFill>
              </a:rPr>
              <a:t>portfolios around </a:t>
            </a:r>
            <a:r>
              <a:rPr lang="en-IN" sz="1200" dirty="0">
                <a:solidFill>
                  <a:schemeClr val="tx1"/>
                </a:solidFill>
              </a:rPr>
              <a:t>cloud, analytics, mobility and security</a:t>
            </a:r>
            <a:r>
              <a:rPr lang="en-IN" sz="1200" dirty="0" smtClean="0">
                <a:solidFill>
                  <a:schemeClr val="tx1"/>
                </a:solidFill>
              </a:rPr>
              <a:t>, incorporating </a:t>
            </a:r>
            <a:r>
              <a:rPr lang="en-IN" sz="1200" dirty="0">
                <a:solidFill>
                  <a:schemeClr val="tx1"/>
                </a:solidFill>
              </a:rPr>
              <a:t>automation to reduce costs delivering </a:t>
            </a:r>
            <a:r>
              <a:rPr lang="en-IN" sz="1200" dirty="0" smtClean="0">
                <a:solidFill>
                  <a:schemeClr val="tx1"/>
                </a:solidFill>
              </a:rPr>
              <a:t>IT outsourcing </a:t>
            </a:r>
            <a:r>
              <a:rPr lang="en-IN" sz="1200" dirty="0">
                <a:solidFill>
                  <a:schemeClr val="tx1"/>
                </a:solidFill>
              </a:rPr>
              <a:t>(ITO) solutions. </a:t>
            </a:r>
            <a:endParaRPr lang="en-IN" sz="1200" dirty="0" smtClean="0">
              <a:solidFill>
                <a:schemeClr val="tx1"/>
              </a:solidFill>
            </a:endParaRP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r>
              <a:rPr lang="en-IN" sz="1200" dirty="0">
                <a:solidFill>
                  <a:schemeClr val="tx1"/>
                </a:solidFill>
              </a:rPr>
              <a:t>Cost </a:t>
            </a:r>
            <a:r>
              <a:rPr lang="en-IN" sz="1200" dirty="0" smtClean="0">
                <a:solidFill>
                  <a:schemeClr val="tx1"/>
                </a:solidFill>
              </a:rPr>
              <a:t>Saving – This is also seen as one of an important priority of HPE. The company is increasing it’s use of automation, reducing headcount and relying a lot on low cost onshore resources permit. </a:t>
            </a:r>
            <a:endParaRPr lang="en-IN" sz="1200" dirty="0">
              <a:solidFill>
                <a:schemeClr val="tx1"/>
              </a:solidFill>
            </a:endParaRP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r>
              <a:rPr lang="en-IN" sz="1200" dirty="0" smtClean="0">
                <a:solidFill>
                  <a:schemeClr val="tx1"/>
                </a:solidFill>
              </a:rPr>
              <a:t>HP </a:t>
            </a:r>
            <a:r>
              <a:rPr lang="en-IN" sz="1200" dirty="0">
                <a:solidFill>
                  <a:schemeClr val="tx1"/>
                </a:solidFill>
              </a:rPr>
              <a:t>Services’ revenue </a:t>
            </a:r>
            <a:r>
              <a:rPr lang="en-IN" sz="1200" dirty="0" smtClean="0">
                <a:solidFill>
                  <a:schemeClr val="tx1"/>
                </a:solidFill>
              </a:rPr>
              <a:t>performance remains </a:t>
            </a:r>
            <a:r>
              <a:rPr lang="en-IN" sz="1200" dirty="0">
                <a:solidFill>
                  <a:schemeClr val="tx1"/>
                </a:solidFill>
              </a:rPr>
              <a:t>weak, but has begun to </a:t>
            </a:r>
            <a:r>
              <a:rPr lang="en-IN" sz="1200" dirty="0" smtClean="0">
                <a:solidFill>
                  <a:schemeClr val="tx1"/>
                </a:solidFill>
              </a:rPr>
              <a:t>grow sequentially</a:t>
            </a:r>
            <a:r>
              <a:rPr lang="en-IN" sz="1200" dirty="0">
                <a:solidFill>
                  <a:schemeClr val="tx1"/>
                </a:solidFill>
              </a:rPr>
              <a:t>, which TBR expects </a:t>
            </a:r>
            <a:r>
              <a:rPr lang="en-IN" sz="1200" dirty="0" smtClean="0">
                <a:solidFill>
                  <a:schemeClr val="tx1"/>
                </a:solidFill>
              </a:rPr>
              <a:t>will continue </a:t>
            </a:r>
            <a:r>
              <a:rPr lang="en-IN" sz="1200" dirty="0">
                <a:solidFill>
                  <a:schemeClr val="tx1"/>
                </a:solidFill>
              </a:rPr>
              <a:t>into 2016. Investments </a:t>
            </a:r>
            <a:r>
              <a:rPr lang="en-IN" sz="1200" dirty="0" smtClean="0">
                <a:solidFill>
                  <a:schemeClr val="tx1"/>
                </a:solidFill>
              </a:rPr>
              <a:t>in highly </a:t>
            </a:r>
            <a:r>
              <a:rPr lang="en-IN" sz="1200" dirty="0">
                <a:solidFill>
                  <a:schemeClr val="tx1"/>
                </a:solidFill>
              </a:rPr>
              <a:t>valued technologies such </a:t>
            </a:r>
            <a:r>
              <a:rPr lang="en-IN" sz="1200" dirty="0" smtClean="0">
                <a:solidFill>
                  <a:schemeClr val="tx1"/>
                </a:solidFill>
              </a:rPr>
              <a:t>as analytics</a:t>
            </a:r>
            <a:r>
              <a:rPr lang="en-IN" sz="1200" dirty="0">
                <a:solidFill>
                  <a:schemeClr val="tx1"/>
                </a:solidFill>
              </a:rPr>
              <a:t>, cloud and Internet </a:t>
            </a:r>
            <a:r>
              <a:rPr lang="en-IN" sz="1200" dirty="0" smtClean="0">
                <a:solidFill>
                  <a:schemeClr val="tx1"/>
                </a:solidFill>
              </a:rPr>
              <a:t>of Things </a:t>
            </a:r>
            <a:r>
              <a:rPr lang="en-IN" sz="1200" dirty="0">
                <a:solidFill>
                  <a:schemeClr val="tx1"/>
                </a:solidFill>
              </a:rPr>
              <a:t>(IoT) will augment the </a:t>
            </a:r>
            <a:r>
              <a:rPr lang="en-IN" sz="1200" dirty="0" smtClean="0">
                <a:solidFill>
                  <a:schemeClr val="tx1"/>
                </a:solidFill>
              </a:rPr>
              <a:t>slow return </a:t>
            </a:r>
            <a:r>
              <a:rPr lang="en-IN" sz="1200" dirty="0">
                <a:solidFill>
                  <a:schemeClr val="tx1"/>
                </a:solidFill>
              </a:rPr>
              <a:t>to revenue growth</a:t>
            </a:r>
            <a:r>
              <a:rPr lang="en-IN" sz="1200" dirty="0" smtClean="0">
                <a:solidFill>
                  <a:schemeClr val="tx1"/>
                </a:solidFill>
              </a:rPr>
              <a:t>.</a:t>
            </a:r>
          </a:p>
          <a:p>
            <a:pPr marL="355600" indent="-260350" fontAlgn="auto">
              <a:spcBef>
                <a:spcPts val="0"/>
              </a:spcBef>
              <a:spcAft>
                <a:spcPts val="0"/>
              </a:spcAft>
              <a:defRPr/>
            </a:pPr>
            <a:endParaRPr lang="en-IN" sz="1200" b="1" dirty="0" smtClean="0">
              <a:solidFill>
                <a:schemeClr val="tx1"/>
              </a:solidFill>
            </a:endParaRPr>
          </a:p>
          <a:p>
            <a:pPr marL="355600" indent="-260350" fontAlgn="auto">
              <a:spcBef>
                <a:spcPts val="0"/>
              </a:spcBef>
              <a:spcAft>
                <a:spcPts val="0"/>
              </a:spcAft>
              <a:defRPr/>
            </a:pPr>
            <a:r>
              <a:rPr lang="en-IN" sz="1200" b="1" dirty="0" smtClean="0">
                <a:solidFill>
                  <a:schemeClr val="tx1"/>
                </a:solidFill>
              </a:rPr>
              <a:t>Go </a:t>
            </a:r>
            <a:r>
              <a:rPr lang="en-IN" sz="1200" b="1" dirty="0">
                <a:solidFill>
                  <a:schemeClr val="tx1"/>
                </a:solidFill>
              </a:rPr>
              <a:t>To Market - </a:t>
            </a:r>
            <a:r>
              <a:rPr lang="en-IN" sz="1200" dirty="0">
                <a:solidFill>
                  <a:schemeClr val="tx1"/>
                </a:solidFill>
              </a:rPr>
              <a:t>HPE launched a new logo, </a:t>
            </a:r>
            <a:r>
              <a:rPr lang="en-IN" sz="1200" dirty="0" smtClean="0">
                <a:solidFill>
                  <a:schemeClr val="tx1"/>
                </a:solidFill>
              </a:rPr>
              <a:t>website and </a:t>
            </a:r>
            <a:r>
              <a:rPr lang="en-IN" sz="1200" dirty="0">
                <a:solidFill>
                  <a:schemeClr val="tx1"/>
                </a:solidFill>
              </a:rPr>
              <a:t>marketing </a:t>
            </a:r>
            <a:r>
              <a:rPr lang="en-IN" sz="1200" dirty="0" smtClean="0">
                <a:solidFill>
                  <a:schemeClr val="tx1"/>
                </a:solidFill>
              </a:rPr>
              <a:t>campaign “</a:t>
            </a:r>
            <a:r>
              <a:rPr lang="en-IN" sz="1200" dirty="0">
                <a:solidFill>
                  <a:schemeClr val="tx1"/>
                </a:solidFill>
              </a:rPr>
              <a:t>Accelerating Next,” and is </a:t>
            </a:r>
            <a:r>
              <a:rPr lang="en-IN" sz="1200" dirty="0" smtClean="0">
                <a:solidFill>
                  <a:schemeClr val="tx1"/>
                </a:solidFill>
              </a:rPr>
              <a:t>shifting its </a:t>
            </a:r>
            <a:r>
              <a:rPr lang="en-IN" sz="1200" dirty="0">
                <a:solidFill>
                  <a:schemeClr val="tx1"/>
                </a:solidFill>
              </a:rPr>
              <a:t>services mix </a:t>
            </a:r>
            <a:r>
              <a:rPr lang="en-IN" sz="1200" dirty="0" smtClean="0">
                <a:solidFill>
                  <a:schemeClr val="tx1"/>
                </a:solidFill>
              </a:rPr>
              <a:t>from commoditizing </a:t>
            </a:r>
            <a:r>
              <a:rPr lang="en-IN" sz="1200" dirty="0">
                <a:solidFill>
                  <a:schemeClr val="tx1"/>
                </a:solidFill>
              </a:rPr>
              <a:t>ITO </a:t>
            </a:r>
            <a:r>
              <a:rPr lang="en-IN" sz="1200" dirty="0" smtClean="0">
                <a:solidFill>
                  <a:schemeClr val="tx1"/>
                </a:solidFill>
              </a:rPr>
              <a:t>engagements and </a:t>
            </a:r>
            <a:r>
              <a:rPr lang="en-IN" sz="1200" dirty="0">
                <a:solidFill>
                  <a:schemeClr val="tx1"/>
                </a:solidFill>
              </a:rPr>
              <a:t>delivering </a:t>
            </a:r>
            <a:r>
              <a:rPr lang="en-IN" sz="1200" dirty="0" smtClean="0">
                <a:solidFill>
                  <a:schemeClr val="tx1"/>
                </a:solidFill>
              </a:rPr>
              <a:t>end-to-end transformational </a:t>
            </a:r>
            <a:r>
              <a:rPr lang="en-IN" sz="1200" dirty="0">
                <a:solidFill>
                  <a:schemeClr val="tx1"/>
                </a:solidFill>
              </a:rPr>
              <a:t>services</a:t>
            </a:r>
            <a:r>
              <a:rPr lang="en-IN" sz="1200" dirty="0" smtClean="0">
                <a:solidFill>
                  <a:schemeClr val="tx1"/>
                </a:solidFill>
              </a:rPr>
              <a:t>.</a:t>
            </a:r>
          </a:p>
          <a:p>
            <a:pPr marL="755650" lvl="1" indent="-260350" fontAlgn="auto">
              <a:spcBef>
                <a:spcPts val="0"/>
              </a:spcBef>
              <a:spcAft>
                <a:spcPts val="0"/>
              </a:spcAft>
              <a:defRPr/>
            </a:pPr>
            <a:r>
              <a:rPr lang="en-IN" sz="1200" dirty="0" smtClean="0">
                <a:solidFill>
                  <a:schemeClr val="tx1"/>
                </a:solidFill>
              </a:rPr>
              <a:t>HPE </a:t>
            </a:r>
            <a:r>
              <a:rPr lang="en-IN" sz="1200" dirty="0">
                <a:solidFill>
                  <a:schemeClr val="tx1"/>
                </a:solidFill>
              </a:rPr>
              <a:t>is looking to position itself as a leader in facilitating the accelerated pace of change that enterprises are experiencing in their business. </a:t>
            </a:r>
            <a:endParaRPr lang="en-IN" sz="1200" dirty="0" smtClean="0">
              <a:solidFill>
                <a:schemeClr val="tx1"/>
              </a:solidFill>
            </a:endParaRP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r>
              <a:rPr lang="en-IN" sz="1200" dirty="0" smtClean="0">
                <a:solidFill>
                  <a:schemeClr val="tx1"/>
                </a:solidFill>
              </a:rPr>
              <a:t>We </a:t>
            </a:r>
            <a:r>
              <a:rPr lang="en-IN" sz="1200" dirty="0">
                <a:solidFill>
                  <a:schemeClr val="tx1"/>
                </a:solidFill>
              </a:rPr>
              <a:t>believe performance will slowly improve </a:t>
            </a:r>
            <a:r>
              <a:rPr lang="en-IN" sz="1200" dirty="0" smtClean="0">
                <a:solidFill>
                  <a:schemeClr val="tx1"/>
                </a:solidFill>
              </a:rPr>
              <a:t>as transformations </a:t>
            </a:r>
            <a:r>
              <a:rPr lang="en-IN" sz="1200" dirty="0">
                <a:solidFill>
                  <a:schemeClr val="tx1"/>
                </a:solidFill>
              </a:rPr>
              <a:t>at this scale will take time </a:t>
            </a:r>
            <a:r>
              <a:rPr lang="en-IN" sz="1200" dirty="0" smtClean="0">
                <a:solidFill>
                  <a:schemeClr val="tx1"/>
                </a:solidFill>
              </a:rPr>
              <a:t>to produce </a:t>
            </a:r>
            <a:r>
              <a:rPr lang="en-IN" sz="1200" dirty="0">
                <a:solidFill>
                  <a:schemeClr val="tx1"/>
                </a:solidFill>
              </a:rPr>
              <a:t>substantial top-line revenue growth. As </a:t>
            </a:r>
            <a:r>
              <a:rPr lang="en-IN" sz="1200" dirty="0" smtClean="0">
                <a:solidFill>
                  <a:schemeClr val="tx1"/>
                </a:solidFill>
              </a:rPr>
              <a:t>HPE enhances </a:t>
            </a:r>
            <a:r>
              <a:rPr lang="en-IN" sz="1200" dirty="0">
                <a:solidFill>
                  <a:schemeClr val="tx1"/>
                </a:solidFill>
              </a:rPr>
              <a:t>its front-end consulting capabilities, it </a:t>
            </a:r>
            <a:r>
              <a:rPr lang="en-IN" sz="1200" dirty="0" smtClean="0">
                <a:solidFill>
                  <a:schemeClr val="tx1"/>
                </a:solidFill>
              </a:rPr>
              <a:t>will focus </a:t>
            </a:r>
            <a:r>
              <a:rPr lang="en-IN" sz="1200" dirty="0">
                <a:solidFill>
                  <a:schemeClr val="tx1"/>
                </a:solidFill>
              </a:rPr>
              <a:t>on building its portfolio to drive services</a:t>
            </a:r>
            <a:r>
              <a:rPr lang="en-IN" sz="1200" dirty="0" smtClean="0">
                <a:solidFill>
                  <a:schemeClr val="tx1"/>
                </a:solidFill>
              </a:rPr>
              <a:t>, particularly </a:t>
            </a:r>
            <a:r>
              <a:rPr lang="en-IN" sz="1200" dirty="0">
                <a:solidFill>
                  <a:schemeClr val="tx1"/>
                </a:solidFill>
              </a:rPr>
              <a:t>around hybrid cloud and </a:t>
            </a:r>
            <a:r>
              <a:rPr lang="en-IN" sz="1200" dirty="0" smtClean="0">
                <a:solidFill>
                  <a:schemeClr val="tx1"/>
                </a:solidFill>
              </a:rPr>
              <a:t>infrastructure management </a:t>
            </a:r>
            <a:r>
              <a:rPr lang="en-IN" sz="1200" dirty="0">
                <a:solidFill>
                  <a:schemeClr val="tx1"/>
                </a:solidFill>
              </a:rPr>
              <a:t>engagements. </a:t>
            </a:r>
            <a:endParaRPr lang="en-IN" sz="1200" dirty="0" smtClean="0">
              <a:solidFill>
                <a:schemeClr val="tx1"/>
              </a:solidFill>
            </a:endParaRPr>
          </a:p>
          <a:p>
            <a:pPr marL="355600" indent="-260350" fontAlgn="auto">
              <a:spcBef>
                <a:spcPts val="0"/>
              </a:spcBef>
              <a:spcAft>
                <a:spcPts val="0"/>
              </a:spcAft>
              <a:defRPr/>
            </a:pPr>
            <a:endParaRPr lang="en-IN" sz="1200" dirty="0">
              <a:solidFill>
                <a:schemeClr val="tx1"/>
              </a:solidFill>
            </a:endParaRPr>
          </a:p>
          <a:p>
            <a:pPr marL="355600" indent="-260350">
              <a:spcBef>
                <a:spcPts val="0"/>
              </a:spcBef>
              <a:defRPr/>
            </a:pPr>
            <a:r>
              <a:rPr lang="en-IN" sz="1200" dirty="0">
                <a:solidFill>
                  <a:schemeClr val="tx1"/>
                </a:solidFill>
              </a:rPr>
              <a:t>HPE has established and is beginning to execute a new strategy, which is based on four transformation areas that will be used by the company as organizing principles to drive growth:</a:t>
            </a:r>
          </a:p>
          <a:p>
            <a:pPr marL="755650" lvl="1" indent="-260350">
              <a:spcBef>
                <a:spcPts val="0"/>
              </a:spcBef>
              <a:defRPr/>
            </a:pPr>
            <a:r>
              <a:rPr lang="en-IN" sz="1200" dirty="0">
                <a:solidFill>
                  <a:schemeClr val="tx1"/>
                </a:solidFill>
              </a:rPr>
              <a:t>Transform to a hybrid </a:t>
            </a:r>
            <a:r>
              <a:rPr lang="en-IN" sz="1200" dirty="0" smtClean="0">
                <a:solidFill>
                  <a:schemeClr val="tx1"/>
                </a:solidFill>
              </a:rPr>
              <a:t>infrastructure; Protect </a:t>
            </a:r>
            <a:r>
              <a:rPr lang="en-IN" sz="1200" dirty="0">
                <a:solidFill>
                  <a:schemeClr val="tx1"/>
                </a:solidFill>
              </a:rPr>
              <a:t>your digital </a:t>
            </a:r>
            <a:r>
              <a:rPr lang="en-IN" sz="1200" dirty="0" smtClean="0">
                <a:solidFill>
                  <a:schemeClr val="tx1"/>
                </a:solidFill>
              </a:rPr>
              <a:t>enterprise; Enable </a:t>
            </a:r>
            <a:r>
              <a:rPr lang="en-IN" sz="1200" dirty="0">
                <a:solidFill>
                  <a:schemeClr val="tx1"/>
                </a:solidFill>
              </a:rPr>
              <a:t>workplace </a:t>
            </a:r>
            <a:r>
              <a:rPr lang="en-IN" sz="1200" dirty="0" smtClean="0">
                <a:solidFill>
                  <a:schemeClr val="tx1"/>
                </a:solidFill>
              </a:rPr>
              <a:t>productivity; Empower </a:t>
            </a:r>
            <a:r>
              <a:rPr lang="en-IN" sz="1200" dirty="0">
                <a:solidFill>
                  <a:schemeClr val="tx1"/>
                </a:solidFill>
              </a:rPr>
              <a:t>the data-driven organization</a:t>
            </a:r>
          </a:p>
          <a:p>
            <a:pPr marL="755650" lvl="1" indent="-260350">
              <a:spcBef>
                <a:spcPts val="0"/>
              </a:spcBef>
              <a:defRPr/>
            </a:pPr>
            <a:r>
              <a:rPr lang="en-IN" sz="1200" dirty="0">
                <a:solidFill>
                  <a:schemeClr val="tx1"/>
                </a:solidFill>
              </a:rPr>
              <a:t>These strategies will require more acquisitions and partnerships, especially in hybrid management and security. </a:t>
            </a: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endParaRPr lang="en-IN" sz="1200" dirty="0">
              <a:solidFill>
                <a:schemeClr val="tx1"/>
              </a:solidFill>
            </a:endParaRPr>
          </a:p>
          <a:p>
            <a:pPr marL="355600" indent="-260350" fontAlgn="auto">
              <a:spcBef>
                <a:spcPts val="0"/>
              </a:spcBef>
              <a:spcAft>
                <a:spcPts val="0"/>
              </a:spcAft>
              <a:defRPr/>
            </a:pPr>
            <a:endParaRPr lang="en-IN" sz="1200" dirty="0" smtClean="0">
              <a:solidFill>
                <a:schemeClr val="tx1"/>
              </a:solidFill>
            </a:endParaRPr>
          </a:p>
        </p:txBody>
      </p:sp>
    </p:spTree>
    <p:extLst>
      <p:ext uri="{BB962C8B-B14F-4D97-AF65-F5344CB8AC3E}">
        <p14:creationId xmlns:p14="http://schemas.microsoft.com/office/powerpoint/2010/main" val="2194551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54063" y="527050"/>
            <a:ext cx="7940675" cy="611188"/>
          </a:xfrm>
        </p:spPr>
        <p:txBody>
          <a:bodyPr/>
          <a:lstStyle/>
          <a:p>
            <a:r>
              <a:rPr lang="en-IN" altLang="zh-CN" dirty="0" smtClean="0"/>
              <a:t>HP </a:t>
            </a:r>
            <a:r>
              <a:rPr lang="en-IN" altLang="zh-CN" dirty="0"/>
              <a:t>Enterprise Corporate Organizational Chart</a:t>
            </a:r>
            <a:endParaRPr lang="en-IN" altLang="zh-CN" dirty="0" smtClean="0"/>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solidFill>
                  <a:schemeClr val="tx1"/>
                </a:solidFill>
              </a:rPr>
              <a:pPr/>
              <a:t>30</a:t>
            </a:fld>
            <a:endParaRPr lang="en-US" dirty="0">
              <a:solidFill>
                <a:schemeClr val="tx1"/>
              </a:solidFill>
            </a:endParaRPr>
          </a:p>
        </p:txBody>
      </p:sp>
      <p:sp>
        <p:nvSpPr>
          <p:cNvPr id="2" name="Rectangle 1"/>
          <p:cNvSpPr/>
          <p:nvPr/>
        </p:nvSpPr>
        <p:spPr>
          <a:xfrm>
            <a:off x="3563888" y="1304764"/>
            <a:ext cx="1944216" cy="68407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Meg Whitman</a:t>
            </a:r>
          </a:p>
          <a:p>
            <a:pPr algn="ctr"/>
            <a:r>
              <a:rPr lang="en-IN" sz="1200" dirty="0">
                <a:solidFill>
                  <a:schemeClr val="tx1"/>
                </a:solidFill>
              </a:rPr>
              <a:t>President and </a:t>
            </a:r>
            <a:r>
              <a:rPr lang="en-IN" sz="1200" dirty="0" smtClean="0">
                <a:solidFill>
                  <a:schemeClr val="tx1"/>
                </a:solidFill>
              </a:rPr>
              <a:t>CEO</a:t>
            </a:r>
            <a:endParaRPr lang="en-IN" sz="1200" dirty="0">
              <a:solidFill>
                <a:schemeClr val="tx1"/>
              </a:solidFill>
            </a:endParaRPr>
          </a:p>
        </p:txBody>
      </p:sp>
      <p:sp>
        <p:nvSpPr>
          <p:cNvPr id="9" name="Rectangle 8"/>
          <p:cNvSpPr/>
          <p:nvPr/>
        </p:nvSpPr>
        <p:spPr>
          <a:xfrm>
            <a:off x="107504" y="2348880"/>
            <a:ext cx="1224136" cy="79208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Tim Stonesifer</a:t>
            </a:r>
          </a:p>
          <a:p>
            <a:pPr algn="ctr"/>
            <a:r>
              <a:rPr lang="en-IN" sz="1200" dirty="0">
                <a:solidFill>
                  <a:schemeClr val="tx1"/>
                </a:solidFill>
              </a:rPr>
              <a:t>EVP, CFO</a:t>
            </a:r>
          </a:p>
        </p:txBody>
      </p:sp>
      <p:sp>
        <p:nvSpPr>
          <p:cNvPr id="10" name="Rectangle 9"/>
          <p:cNvSpPr/>
          <p:nvPr/>
        </p:nvSpPr>
        <p:spPr>
          <a:xfrm>
            <a:off x="1569298" y="2348880"/>
            <a:ext cx="1224136" cy="79208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John Schultz</a:t>
            </a:r>
          </a:p>
          <a:p>
            <a:pPr algn="ctr"/>
            <a:r>
              <a:rPr lang="en-IN" sz="1200" dirty="0">
                <a:solidFill>
                  <a:schemeClr val="tx1"/>
                </a:solidFill>
              </a:rPr>
              <a:t>EVP, General Counsel</a:t>
            </a:r>
          </a:p>
        </p:txBody>
      </p:sp>
      <p:sp>
        <p:nvSpPr>
          <p:cNvPr id="11" name="Rectangle 10"/>
          <p:cNvSpPr/>
          <p:nvPr/>
        </p:nvSpPr>
        <p:spPr>
          <a:xfrm>
            <a:off x="3031092" y="2348880"/>
            <a:ext cx="1224136" cy="79208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Henry Gomez</a:t>
            </a:r>
          </a:p>
          <a:p>
            <a:pPr algn="ctr"/>
            <a:r>
              <a:rPr lang="en-IN" sz="1200" dirty="0">
                <a:solidFill>
                  <a:schemeClr val="tx1"/>
                </a:solidFill>
              </a:rPr>
              <a:t>EVP, </a:t>
            </a:r>
            <a:r>
              <a:rPr lang="en-IN" sz="1200" dirty="0" smtClean="0">
                <a:solidFill>
                  <a:schemeClr val="tx1"/>
                </a:solidFill>
              </a:rPr>
              <a:t>CMO</a:t>
            </a:r>
            <a:endParaRPr lang="en-IN" sz="1200" dirty="0">
              <a:solidFill>
                <a:schemeClr val="tx1"/>
              </a:solidFill>
            </a:endParaRPr>
          </a:p>
        </p:txBody>
      </p:sp>
      <p:sp>
        <p:nvSpPr>
          <p:cNvPr id="12" name="Rectangle 11"/>
          <p:cNvSpPr/>
          <p:nvPr/>
        </p:nvSpPr>
        <p:spPr>
          <a:xfrm>
            <a:off x="4492886" y="2348880"/>
            <a:ext cx="1224136" cy="79208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Chris Hsu</a:t>
            </a:r>
          </a:p>
          <a:p>
            <a:pPr algn="ctr"/>
            <a:r>
              <a:rPr lang="en-IN" sz="1200" dirty="0">
                <a:solidFill>
                  <a:schemeClr val="tx1"/>
                </a:solidFill>
              </a:rPr>
              <a:t>EVP, COO</a:t>
            </a:r>
          </a:p>
        </p:txBody>
      </p:sp>
      <p:sp>
        <p:nvSpPr>
          <p:cNvPr id="13" name="Rectangle 12"/>
          <p:cNvSpPr/>
          <p:nvPr/>
        </p:nvSpPr>
        <p:spPr>
          <a:xfrm>
            <a:off x="5954680" y="2348880"/>
            <a:ext cx="1620020" cy="79208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John Hinshaw</a:t>
            </a:r>
          </a:p>
          <a:p>
            <a:pPr algn="ctr"/>
            <a:r>
              <a:rPr lang="en-IN" sz="1200" dirty="0">
                <a:solidFill>
                  <a:schemeClr val="tx1"/>
                </a:solidFill>
              </a:rPr>
              <a:t>Chief Customer Officer</a:t>
            </a:r>
          </a:p>
          <a:p>
            <a:pPr algn="ctr"/>
            <a:r>
              <a:rPr lang="en-IN" sz="1200" dirty="0">
                <a:solidFill>
                  <a:schemeClr val="tx1"/>
                </a:solidFill>
              </a:rPr>
              <a:t>and EVP, Technology</a:t>
            </a:r>
          </a:p>
          <a:p>
            <a:pPr algn="ctr"/>
            <a:r>
              <a:rPr lang="en-IN" sz="1200" dirty="0">
                <a:solidFill>
                  <a:schemeClr val="tx1"/>
                </a:solidFill>
              </a:rPr>
              <a:t>and Operations</a:t>
            </a:r>
          </a:p>
        </p:txBody>
      </p:sp>
      <p:sp>
        <p:nvSpPr>
          <p:cNvPr id="14" name="Rectangle 13"/>
          <p:cNvSpPr/>
          <p:nvPr/>
        </p:nvSpPr>
        <p:spPr>
          <a:xfrm>
            <a:off x="7812360" y="2331464"/>
            <a:ext cx="1224136" cy="79208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Alan May</a:t>
            </a:r>
          </a:p>
          <a:p>
            <a:pPr algn="ctr"/>
            <a:r>
              <a:rPr lang="en-IN" sz="1200" dirty="0">
                <a:solidFill>
                  <a:schemeClr val="tx1"/>
                </a:solidFill>
              </a:rPr>
              <a:t>EVP, </a:t>
            </a:r>
            <a:r>
              <a:rPr lang="en-IN" sz="1200" dirty="0" smtClean="0">
                <a:solidFill>
                  <a:schemeClr val="tx1"/>
                </a:solidFill>
              </a:rPr>
              <a:t>HR</a:t>
            </a:r>
            <a:endParaRPr lang="en-IN" sz="1200" dirty="0">
              <a:solidFill>
                <a:schemeClr val="tx1"/>
              </a:solidFill>
            </a:endParaRPr>
          </a:p>
        </p:txBody>
      </p:sp>
      <p:sp>
        <p:nvSpPr>
          <p:cNvPr id="19" name="Content Placeholder 2"/>
          <p:cNvSpPr txBox="1">
            <a:spLocks/>
          </p:cNvSpPr>
          <p:nvPr/>
        </p:nvSpPr>
        <p:spPr bwMode="auto">
          <a:xfrm>
            <a:off x="35496" y="4125552"/>
            <a:ext cx="8784976" cy="170708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Bef>
                <a:spcPts val="0"/>
              </a:spcBef>
              <a:spcAft>
                <a:spcPts val="0"/>
              </a:spcAft>
              <a:buFont typeface="Arial" pitchFamily="34" charset="0"/>
              <a:buNone/>
              <a:defRPr/>
            </a:pPr>
            <a:r>
              <a:rPr lang="en-IN" sz="1400" b="1" dirty="0">
                <a:solidFill>
                  <a:schemeClr val="tx1"/>
                </a:solidFill>
              </a:rPr>
              <a:t>Major Organizational </a:t>
            </a:r>
            <a:r>
              <a:rPr lang="en-IN" sz="1400" b="1" dirty="0" smtClean="0">
                <a:solidFill>
                  <a:schemeClr val="tx1"/>
                </a:solidFill>
              </a:rPr>
              <a:t>Developments</a:t>
            </a:r>
            <a:r>
              <a:rPr lang="en-IN" sz="1400" dirty="0" smtClean="0">
                <a:solidFill>
                  <a:schemeClr val="tx1"/>
                </a:solidFill>
              </a:rPr>
              <a:t>: </a:t>
            </a:r>
          </a:p>
          <a:p>
            <a:pPr marL="177800" indent="-177800" fontAlgn="auto">
              <a:spcBef>
                <a:spcPts val="0"/>
              </a:spcBef>
              <a:spcAft>
                <a:spcPts val="0"/>
              </a:spcAft>
              <a:defRPr/>
            </a:pPr>
            <a:r>
              <a:rPr lang="en-IN" sz="1200" dirty="0">
                <a:solidFill>
                  <a:schemeClr val="tx1"/>
                </a:solidFill>
              </a:rPr>
              <a:t>As of Aug. 1 HP officially began operating as two separate companies, and on Nov. </a:t>
            </a:r>
            <a:r>
              <a:rPr lang="en-IN" sz="1200" dirty="0" smtClean="0">
                <a:solidFill>
                  <a:schemeClr val="tx1"/>
                </a:solidFill>
              </a:rPr>
              <a:t>1 HP </a:t>
            </a:r>
            <a:r>
              <a:rPr lang="en-IN" sz="1200" dirty="0">
                <a:solidFill>
                  <a:schemeClr val="tx1"/>
                </a:solidFill>
              </a:rPr>
              <a:t>finalized its split into Hewlett Packard Enterprise and HP Inc</a:t>
            </a:r>
            <a:r>
              <a:rPr lang="en-IN" sz="1200" dirty="0" smtClean="0">
                <a:solidFill>
                  <a:schemeClr val="tx1"/>
                </a:solidFill>
              </a:rPr>
              <a:t>.</a:t>
            </a:r>
          </a:p>
          <a:p>
            <a:pPr marL="177800" indent="-177800" fontAlgn="auto">
              <a:spcBef>
                <a:spcPts val="0"/>
              </a:spcBef>
              <a:spcAft>
                <a:spcPts val="0"/>
              </a:spcAft>
              <a:defRPr/>
            </a:pPr>
            <a:endParaRPr lang="en-IN" sz="1200" dirty="0" smtClean="0">
              <a:solidFill>
                <a:schemeClr val="tx1"/>
              </a:solidFill>
            </a:endParaRPr>
          </a:p>
          <a:p>
            <a:pPr marL="177800" indent="-177800" fontAlgn="auto">
              <a:spcBef>
                <a:spcPts val="0"/>
              </a:spcBef>
              <a:spcAft>
                <a:spcPts val="0"/>
              </a:spcAft>
              <a:defRPr/>
            </a:pPr>
            <a:r>
              <a:rPr lang="en-IN" sz="1200" dirty="0">
                <a:solidFill>
                  <a:schemeClr val="tx1"/>
                </a:solidFill>
              </a:rPr>
              <a:t>Scott Spradley serves as CIO of HPE, transitioning from his role as CIO of </a:t>
            </a:r>
            <a:r>
              <a:rPr lang="en-IN" sz="1200" dirty="0" smtClean="0">
                <a:solidFill>
                  <a:schemeClr val="tx1"/>
                </a:solidFill>
              </a:rPr>
              <a:t>global functions </a:t>
            </a:r>
            <a:r>
              <a:rPr lang="en-IN" sz="1200" dirty="0">
                <a:solidFill>
                  <a:schemeClr val="tx1"/>
                </a:solidFill>
              </a:rPr>
              <a:t>where he assisted in the separation of HP’s IT systems</a:t>
            </a:r>
            <a:r>
              <a:rPr lang="en-IN" sz="1200" dirty="0" smtClean="0">
                <a:solidFill>
                  <a:schemeClr val="tx1"/>
                </a:solidFill>
              </a:rPr>
              <a:t>.</a:t>
            </a:r>
          </a:p>
          <a:p>
            <a:pPr marL="177800" indent="-177800" fontAlgn="auto">
              <a:spcBef>
                <a:spcPts val="0"/>
              </a:spcBef>
              <a:spcAft>
                <a:spcPts val="0"/>
              </a:spcAft>
              <a:defRPr/>
            </a:pPr>
            <a:endParaRPr lang="en-IN" sz="1200" dirty="0" smtClean="0">
              <a:solidFill>
                <a:schemeClr val="tx1"/>
              </a:solidFill>
            </a:endParaRPr>
          </a:p>
          <a:p>
            <a:pPr marL="177800" indent="-177800" fontAlgn="auto">
              <a:spcBef>
                <a:spcPts val="0"/>
              </a:spcBef>
              <a:spcAft>
                <a:spcPts val="0"/>
              </a:spcAft>
              <a:defRPr/>
            </a:pPr>
            <a:r>
              <a:rPr lang="en-IN" sz="1200" dirty="0">
                <a:solidFill>
                  <a:schemeClr val="tx1"/>
                </a:solidFill>
              </a:rPr>
              <a:t>Kerry Bailey was appointed channel chief in 3Q15, and will assist in driving </a:t>
            </a:r>
            <a:r>
              <a:rPr lang="en-IN" sz="1200" dirty="0" smtClean="0">
                <a:solidFill>
                  <a:schemeClr val="tx1"/>
                </a:solidFill>
              </a:rPr>
              <a:t>cloud sales </a:t>
            </a:r>
            <a:r>
              <a:rPr lang="en-IN" sz="1200" dirty="0">
                <a:solidFill>
                  <a:schemeClr val="tx1"/>
                </a:solidFill>
              </a:rPr>
              <a:t>and messaging. Bailey previously served as senior vice president of HP Cloud</a:t>
            </a:r>
            <a:r>
              <a:rPr lang="en-IN" sz="1200" dirty="0" smtClean="0">
                <a:solidFill>
                  <a:schemeClr val="tx1"/>
                </a:solidFill>
              </a:rPr>
              <a:t>.</a:t>
            </a:r>
          </a:p>
          <a:p>
            <a:pPr marL="177800" indent="-177800" fontAlgn="auto">
              <a:spcBef>
                <a:spcPts val="0"/>
              </a:spcBef>
              <a:spcAft>
                <a:spcPts val="0"/>
              </a:spcAft>
              <a:defRPr/>
            </a:pPr>
            <a:endParaRPr lang="en-IN" sz="1200" dirty="0" smtClean="0">
              <a:solidFill>
                <a:schemeClr val="tx1"/>
              </a:solidFill>
            </a:endParaRPr>
          </a:p>
          <a:p>
            <a:pPr marL="177800" indent="-177800" fontAlgn="auto">
              <a:spcBef>
                <a:spcPts val="0"/>
              </a:spcBef>
              <a:spcAft>
                <a:spcPts val="0"/>
              </a:spcAft>
              <a:defRPr/>
            </a:pPr>
            <a:r>
              <a:rPr lang="en-IN" sz="1200" dirty="0">
                <a:solidFill>
                  <a:schemeClr val="tx1"/>
                </a:solidFill>
              </a:rPr>
              <a:t>HP Services announced Timothy Stonesifer will become CFO of HPE. Stonesifer </a:t>
            </a:r>
            <a:r>
              <a:rPr lang="en-IN" sz="1200" dirty="0" smtClean="0">
                <a:solidFill>
                  <a:schemeClr val="tx1"/>
                </a:solidFill>
              </a:rPr>
              <a:t>will bring </a:t>
            </a:r>
            <a:r>
              <a:rPr lang="en-IN" sz="1200" dirty="0">
                <a:solidFill>
                  <a:schemeClr val="tx1"/>
                </a:solidFill>
              </a:rPr>
              <a:t>experience and consistency to the role, having previously served as CFO </a:t>
            </a:r>
            <a:r>
              <a:rPr lang="en-IN" sz="1200" dirty="0" smtClean="0">
                <a:solidFill>
                  <a:schemeClr val="tx1"/>
                </a:solidFill>
              </a:rPr>
              <a:t>of HP’s </a:t>
            </a:r>
            <a:r>
              <a:rPr lang="en-IN" sz="1200" dirty="0">
                <a:solidFill>
                  <a:schemeClr val="tx1"/>
                </a:solidFill>
              </a:rPr>
              <a:t>enterprise business.</a:t>
            </a:r>
            <a:endParaRPr lang="en-US" sz="1200" dirty="0" smtClean="0">
              <a:solidFill>
                <a:schemeClr val="tx1"/>
              </a:solidFill>
            </a:endParaRPr>
          </a:p>
        </p:txBody>
      </p:sp>
      <p:cxnSp>
        <p:nvCxnSpPr>
          <p:cNvPr id="4" name="Straight Connector 3"/>
          <p:cNvCxnSpPr/>
          <p:nvPr/>
        </p:nvCxnSpPr>
        <p:spPr>
          <a:xfrm>
            <a:off x="705924" y="2201096"/>
            <a:ext cx="7704856"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9" idx="0"/>
          </p:cNvCxnSpPr>
          <p:nvPr/>
        </p:nvCxnSpPr>
        <p:spPr>
          <a:xfrm>
            <a:off x="719572" y="2201096"/>
            <a:ext cx="0" cy="14778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168440" y="2204864"/>
            <a:ext cx="0" cy="14778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635896" y="2204864"/>
            <a:ext cx="0" cy="14778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107120" y="2201096"/>
            <a:ext cx="0" cy="14778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804248" y="2191216"/>
            <a:ext cx="0" cy="14778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402072" y="2191216"/>
            <a:ext cx="0" cy="14778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499992" y="1988840"/>
            <a:ext cx="0" cy="216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462008" y="2204888"/>
            <a:ext cx="0" cy="1332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915816" y="2208632"/>
            <a:ext cx="0" cy="1332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854496" y="2206208"/>
            <a:ext cx="0" cy="1332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695640" y="2209952"/>
            <a:ext cx="0" cy="1332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611560" y="3284984"/>
            <a:ext cx="1656184" cy="79208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Robert Youngjohns</a:t>
            </a:r>
          </a:p>
          <a:p>
            <a:pPr algn="ctr"/>
            <a:r>
              <a:rPr lang="en-IN" sz="1200" dirty="0">
                <a:solidFill>
                  <a:schemeClr val="tx1"/>
                </a:solidFill>
              </a:rPr>
              <a:t>EVP and GM, HPE</a:t>
            </a:r>
          </a:p>
          <a:p>
            <a:pPr algn="ctr"/>
            <a:r>
              <a:rPr lang="en-IN" sz="1200" dirty="0">
                <a:solidFill>
                  <a:schemeClr val="tx1"/>
                </a:solidFill>
              </a:rPr>
              <a:t>Software</a:t>
            </a:r>
          </a:p>
        </p:txBody>
      </p:sp>
      <p:sp>
        <p:nvSpPr>
          <p:cNvPr id="16" name="Rectangle 15"/>
          <p:cNvSpPr/>
          <p:nvPr/>
        </p:nvSpPr>
        <p:spPr>
          <a:xfrm>
            <a:off x="2675789" y="3284984"/>
            <a:ext cx="1656184" cy="79208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Martin Fink</a:t>
            </a:r>
          </a:p>
          <a:p>
            <a:pPr algn="ctr"/>
            <a:r>
              <a:rPr lang="en-IN" sz="1200" dirty="0">
                <a:solidFill>
                  <a:schemeClr val="tx1"/>
                </a:solidFill>
              </a:rPr>
              <a:t>EVP, Chief Technology</a:t>
            </a:r>
          </a:p>
          <a:p>
            <a:pPr algn="ctr"/>
            <a:r>
              <a:rPr lang="en-IN" sz="1200" dirty="0">
                <a:solidFill>
                  <a:schemeClr val="tx1"/>
                </a:solidFill>
              </a:rPr>
              <a:t>Officer and Director</a:t>
            </a:r>
          </a:p>
          <a:p>
            <a:pPr algn="ctr"/>
            <a:r>
              <a:rPr lang="en-IN" sz="1200" dirty="0">
                <a:solidFill>
                  <a:schemeClr val="tx1"/>
                </a:solidFill>
              </a:rPr>
              <a:t>Hewlett Packard Labs</a:t>
            </a:r>
          </a:p>
        </p:txBody>
      </p:sp>
      <p:sp>
        <p:nvSpPr>
          <p:cNvPr id="17" name="Rectangle 16"/>
          <p:cNvSpPr/>
          <p:nvPr/>
        </p:nvSpPr>
        <p:spPr>
          <a:xfrm>
            <a:off x="4740018" y="3284984"/>
            <a:ext cx="1656184" cy="79208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Mike Nefkens</a:t>
            </a:r>
          </a:p>
          <a:p>
            <a:pPr algn="ctr"/>
            <a:r>
              <a:rPr lang="en-IN" sz="1200" dirty="0">
                <a:solidFill>
                  <a:schemeClr val="tx1"/>
                </a:solidFill>
              </a:rPr>
              <a:t>EVP and GM,</a:t>
            </a:r>
          </a:p>
          <a:p>
            <a:pPr algn="ctr"/>
            <a:r>
              <a:rPr lang="en-IN" sz="1200" dirty="0">
                <a:solidFill>
                  <a:schemeClr val="tx1"/>
                </a:solidFill>
              </a:rPr>
              <a:t>Enterprise Services</a:t>
            </a:r>
          </a:p>
        </p:txBody>
      </p:sp>
      <p:sp>
        <p:nvSpPr>
          <p:cNvPr id="18" name="Rectangle 17"/>
          <p:cNvSpPr/>
          <p:nvPr/>
        </p:nvSpPr>
        <p:spPr>
          <a:xfrm>
            <a:off x="6804248" y="3284984"/>
            <a:ext cx="1656184" cy="79208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Antonio Neri</a:t>
            </a:r>
          </a:p>
          <a:p>
            <a:pPr algn="ctr"/>
            <a:r>
              <a:rPr lang="en-IN" sz="1200" dirty="0">
                <a:solidFill>
                  <a:schemeClr val="tx1"/>
                </a:solidFill>
              </a:rPr>
              <a:t>EVP and GM,</a:t>
            </a:r>
          </a:p>
          <a:p>
            <a:pPr algn="ctr"/>
            <a:r>
              <a:rPr lang="en-IN" sz="1200" dirty="0">
                <a:solidFill>
                  <a:schemeClr val="tx1"/>
                </a:solidFill>
              </a:rPr>
              <a:t>Enterprise Group</a:t>
            </a:r>
          </a:p>
        </p:txBody>
      </p:sp>
      <p:sp>
        <p:nvSpPr>
          <p:cNvPr id="44" name="Rectangle 43"/>
          <p:cNvSpPr/>
          <p:nvPr/>
        </p:nvSpPr>
        <p:spPr>
          <a:xfrm>
            <a:off x="5652120" y="6309320"/>
            <a:ext cx="1080120" cy="39604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solidFill>
                  <a:schemeClr val="tx1"/>
                </a:solidFill>
              </a:rPr>
              <a:t>Corporate</a:t>
            </a:r>
          </a:p>
          <a:p>
            <a:pPr algn="ctr"/>
            <a:r>
              <a:rPr lang="en-IN" sz="1200" dirty="0">
                <a:solidFill>
                  <a:schemeClr val="tx1"/>
                </a:solidFill>
              </a:rPr>
              <a:t>Functions</a:t>
            </a:r>
          </a:p>
        </p:txBody>
      </p:sp>
      <p:sp>
        <p:nvSpPr>
          <p:cNvPr id="45" name="Rectangle 44"/>
          <p:cNvSpPr/>
          <p:nvPr/>
        </p:nvSpPr>
        <p:spPr>
          <a:xfrm>
            <a:off x="6862339" y="6309320"/>
            <a:ext cx="1454077" cy="39604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solidFill>
                  <a:schemeClr val="tx1"/>
                </a:solidFill>
              </a:rPr>
              <a:t>Systems, Software</a:t>
            </a:r>
          </a:p>
          <a:p>
            <a:pPr algn="ctr"/>
            <a:r>
              <a:rPr lang="en-IN" sz="1200" dirty="0">
                <a:solidFill>
                  <a:schemeClr val="tx1"/>
                </a:solidFill>
              </a:rPr>
              <a:t>and Services</a:t>
            </a:r>
          </a:p>
        </p:txBody>
      </p:sp>
    </p:spTree>
    <p:extLst>
      <p:ext uri="{BB962C8B-B14F-4D97-AF65-F5344CB8AC3E}">
        <p14:creationId xmlns:p14="http://schemas.microsoft.com/office/powerpoint/2010/main" val="931504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54063" y="527050"/>
            <a:ext cx="7940675" cy="611188"/>
          </a:xfrm>
        </p:spPr>
        <p:txBody>
          <a:bodyPr/>
          <a:lstStyle/>
          <a:p>
            <a:r>
              <a:rPr lang="en-IN" altLang="zh-CN" dirty="0" smtClean="0"/>
              <a:t>HP </a:t>
            </a:r>
            <a:r>
              <a:rPr lang="en-IN" altLang="zh-CN" dirty="0"/>
              <a:t>Enterprise </a:t>
            </a:r>
            <a:r>
              <a:rPr lang="en-IN" altLang="zh-CN" dirty="0" smtClean="0"/>
              <a:t>Locations</a:t>
            </a:r>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31</a:t>
            </a:fld>
            <a:endParaRPr lang="en-US" dirty="0"/>
          </a:p>
        </p:txBody>
      </p:sp>
      <p:pic>
        <p:nvPicPr>
          <p:cNvPr id="1028" name="Picture 4" descr="http://www.clker.com/cliparts/5/9/6/3/11954216681952214657molumen_world_map_1.svg.h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447" y="1440072"/>
            <a:ext cx="8587289" cy="46085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187624" y="1772816"/>
            <a:ext cx="2448272" cy="1169551"/>
          </a:xfrm>
          <a:prstGeom prst="rect">
            <a:avLst/>
          </a:prstGeom>
          <a:noFill/>
        </p:spPr>
        <p:txBody>
          <a:bodyPr wrap="square" rtlCol="0">
            <a:spAutoFit/>
          </a:bodyPr>
          <a:lstStyle/>
          <a:p>
            <a:r>
              <a:rPr lang="en-IN" sz="1400" b="1" dirty="0">
                <a:latin typeface="+mn-lt"/>
              </a:rPr>
              <a:t>Americas </a:t>
            </a:r>
            <a:r>
              <a:rPr lang="en-IN" sz="1400" dirty="0">
                <a:latin typeface="+mn-lt"/>
              </a:rPr>
              <a:t>(~</a:t>
            </a:r>
            <a:r>
              <a:rPr lang="en-IN" sz="1400" dirty="0" smtClean="0">
                <a:latin typeface="+mn-lt"/>
              </a:rPr>
              <a:t>57,900 Employees)</a:t>
            </a:r>
          </a:p>
          <a:p>
            <a:pPr marL="177800" indent="-177800">
              <a:buFont typeface="Arial" panose="020B0604020202020204" pitchFamily="34" charset="0"/>
              <a:buChar char="•"/>
            </a:pPr>
            <a:r>
              <a:rPr lang="es-ES" sz="1400" dirty="0">
                <a:latin typeface="+mn-lt"/>
              </a:rPr>
              <a:t>United States (2, incl. HQ)</a:t>
            </a:r>
          </a:p>
          <a:p>
            <a:pPr marL="177800" indent="-177800">
              <a:buFont typeface="Arial" panose="020B0604020202020204" pitchFamily="34" charset="0"/>
              <a:buChar char="•"/>
            </a:pPr>
            <a:r>
              <a:rPr lang="es-ES" sz="1400" dirty="0">
                <a:latin typeface="+mn-lt"/>
              </a:rPr>
              <a:t>Brazil (5)</a:t>
            </a:r>
          </a:p>
          <a:p>
            <a:pPr marL="177800" indent="-177800">
              <a:buFont typeface="Arial" panose="020B0604020202020204" pitchFamily="34" charset="0"/>
              <a:buChar char="•"/>
            </a:pPr>
            <a:r>
              <a:rPr lang="es-ES" sz="1400" dirty="0">
                <a:latin typeface="+mn-lt"/>
              </a:rPr>
              <a:t>Canada</a:t>
            </a:r>
          </a:p>
          <a:p>
            <a:pPr marL="177800" indent="-177800">
              <a:buFont typeface="Arial" panose="020B0604020202020204" pitchFamily="34" charset="0"/>
              <a:buChar char="•"/>
            </a:pPr>
            <a:r>
              <a:rPr lang="es-ES" sz="1400" dirty="0">
                <a:latin typeface="+mn-lt"/>
              </a:rPr>
              <a:t>Mexico (5)</a:t>
            </a:r>
            <a:endParaRPr lang="en-IN" sz="1400" dirty="0">
              <a:latin typeface="+mn-lt"/>
            </a:endParaRPr>
          </a:p>
        </p:txBody>
      </p:sp>
      <p:sp>
        <p:nvSpPr>
          <p:cNvPr id="33" name="TextBox 32"/>
          <p:cNvSpPr txBox="1"/>
          <p:nvPr/>
        </p:nvSpPr>
        <p:spPr>
          <a:xfrm>
            <a:off x="3748848" y="1772816"/>
            <a:ext cx="2376264" cy="4832092"/>
          </a:xfrm>
          <a:prstGeom prst="rect">
            <a:avLst/>
          </a:prstGeom>
          <a:noFill/>
        </p:spPr>
        <p:txBody>
          <a:bodyPr wrap="square" rtlCol="0">
            <a:spAutoFit/>
          </a:bodyPr>
          <a:lstStyle/>
          <a:p>
            <a:r>
              <a:rPr lang="en-IN" sz="1400" b="1" dirty="0" smtClean="0">
                <a:latin typeface="+mn-lt"/>
              </a:rPr>
              <a:t>EMEA </a:t>
            </a:r>
            <a:r>
              <a:rPr lang="en-IN" sz="1400" dirty="0" smtClean="0">
                <a:latin typeface="+mn-lt"/>
              </a:rPr>
              <a:t>(~33,300 </a:t>
            </a:r>
            <a:r>
              <a:rPr lang="en-IN" sz="1400" dirty="0">
                <a:latin typeface="+mn-lt"/>
              </a:rPr>
              <a:t>Employees</a:t>
            </a:r>
            <a:r>
              <a:rPr lang="en-IN" sz="1400" dirty="0" smtClean="0">
                <a:latin typeface="+mn-lt"/>
              </a:rPr>
              <a:t>)</a:t>
            </a:r>
            <a:endParaRPr lang="en-IN" sz="1400" b="1" dirty="0" smtClean="0">
              <a:latin typeface="+mn-lt"/>
            </a:endParaRPr>
          </a:p>
          <a:p>
            <a:pPr marL="177800" indent="-177800">
              <a:buFont typeface="Arial" panose="020B0604020202020204" pitchFamily="34" charset="0"/>
              <a:buChar char="•"/>
            </a:pPr>
            <a:r>
              <a:rPr lang="es-ES" sz="1400" dirty="0">
                <a:latin typeface="+mn-lt"/>
              </a:rPr>
              <a:t>Austria</a:t>
            </a:r>
          </a:p>
          <a:p>
            <a:pPr marL="177800" indent="-177800">
              <a:buFont typeface="Arial" panose="020B0604020202020204" pitchFamily="34" charset="0"/>
              <a:buChar char="•"/>
            </a:pPr>
            <a:r>
              <a:rPr lang="es-ES" sz="1400" dirty="0">
                <a:latin typeface="+mn-lt"/>
              </a:rPr>
              <a:t>Belgium</a:t>
            </a:r>
          </a:p>
          <a:p>
            <a:pPr marL="177800" indent="-177800">
              <a:buFont typeface="Arial" panose="020B0604020202020204" pitchFamily="34" charset="0"/>
              <a:buChar char="•"/>
            </a:pPr>
            <a:r>
              <a:rPr lang="es-ES" sz="1400" dirty="0">
                <a:latin typeface="+mn-lt"/>
              </a:rPr>
              <a:t>Czech Republic (2)</a:t>
            </a:r>
          </a:p>
          <a:p>
            <a:pPr marL="177800" indent="-177800">
              <a:buFont typeface="Arial" panose="020B0604020202020204" pitchFamily="34" charset="0"/>
              <a:buChar char="•"/>
            </a:pPr>
            <a:r>
              <a:rPr lang="es-ES" sz="1400" dirty="0">
                <a:latin typeface="+mn-lt"/>
              </a:rPr>
              <a:t>Denmark</a:t>
            </a:r>
          </a:p>
          <a:p>
            <a:pPr marL="177800" indent="-177800">
              <a:buFont typeface="Arial" panose="020B0604020202020204" pitchFamily="34" charset="0"/>
              <a:buChar char="•"/>
            </a:pPr>
            <a:r>
              <a:rPr lang="es-ES" sz="1400" dirty="0">
                <a:latin typeface="+mn-lt"/>
              </a:rPr>
              <a:t>Finland</a:t>
            </a:r>
          </a:p>
          <a:p>
            <a:pPr marL="177800" indent="-177800">
              <a:buFont typeface="Arial" panose="020B0604020202020204" pitchFamily="34" charset="0"/>
              <a:buChar char="•"/>
            </a:pPr>
            <a:r>
              <a:rPr lang="es-ES" sz="1400" dirty="0">
                <a:latin typeface="+mn-lt"/>
              </a:rPr>
              <a:t>France (2)</a:t>
            </a:r>
          </a:p>
          <a:p>
            <a:pPr marL="177800" indent="-177800">
              <a:buFont typeface="Arial" panose="020B0604020202020204" pitchFamily="34" charset="0"/>
              <a:buChar char="•"/>
            </a:pPr>
            <a:r>
              <a:rPr lang="es-ES" sz="1400" dirty="0">
                <a:latin typeface="+mn-lt"/>
              </a:rPr>
              <a:t>Germany (3)</a:t>
            </a:r>
          </a:p>
          <a:p>
            <a:pPr marL="177800" indent="-177800">
              <a:buFont typeface="Arial" panose="020B0604020202020204" pitchFamily="34" charset="0"/>
              <a:buChar char="•"/>
            </a:pPr>
            <a:r>
              <a:rPr lang="es-ES" sz="1400" dirty="0">
                <a:latin typeface="+mn-lt"/>
              </a:rPr>
              <a:t>Ireland</a:t>
            </a:r>
          </a:p>
          <a:p>
            <a:pPr marL="177800" indent="-177800">
              <a:buFont typeface="Arial" panose="020B0604020202020204" pitchFamily="34" charset="0"/>
              <a:buChar char="•"/>
            </a:pPr>
            <a:r>
              <a:rPr lang="es-ES" sz="1400" dirty="0">
                <a:latin typeface="+mn-lt"/>
              </a:rPr>
              <a:t>Israel (5)</a:t>
            </a:r>
          </a:p>
          <a:p>
            <a:pPr marL="177800" indent="-177800">
              <a:buFont typeface="Arial" panose="020B0604020202020204" pitchFamily="34" charset="0"/>
              <a:buChar char="•"/>
            </a:pPr>
            <a:r>
              <a:rPr lang="es-ES" sz="1400" dirty="0">
                <a:latin typeface="+mn-lt"/>
              </a:rPr>
              <a:t>Italy (2)</a:t>
            </a:r>
          </a:p>
          <a:p>
            <a:pPr marL="177800" indent="-177800">
              <a:buFont typeface="Arial" panose="020B0604020202020204" pitchFamily="34" charset="0"/>
              <a:buChar char="•"/>
            </a:pPr>
            <a:r>
              <a:rPr lang="es-ES" sz="1400" dirty="0" smtClean="0">
                <a:latin typeface="+mn-lt"/>
              </a:rPr>
              <a:t>Netherlands</a:t>
            </a:r>
          </a:p>
          <a:p>
            <a:pPr marL="177800" indent="-177800">
              <a:buFont typeface="Arial" panose="020B0604020202020204" pitchFamily="34" charset="0"/>
              <a:buChar char="•"/>
            </a:pPr>
            <a:r>
              <a:rPr lang="en-IN" sz="1400" dirty="0">
                <a:latin typeface="+mn-lt"/>
              </a:rPr>
              <a:t>Norway</a:t>
            </a:r>
          </a:p>
          <a:p>
            <a:pPr marL="177800" indent="-177800">
              <a:buFont typeface="Arial" panose="020B0604020202020204" pitchFamily="34" charset="0"/>
              <a:buChar char="•"/>
            </a:pPr>
            <a:r>
              <a:rPr lang="en-IN" sz="1400" dirty="0">
                <a:latin typeface="+mn-lt"/>
              </a:rPr>
              <a:t>Poland (4)</a:t>
            </a:r>
          </a:p>
          <a:p>
            <a:pPr marL="177800" indent="-177800">
              <a:buFont typeface="Arial" panose="020B0604020202020204" pitchFamily="34" charset="0"/>
              <a:buChar char="•"/>
            </a:pPr>
            <a:r>
              <a:rPr lang="en-IN" sz="1400" dirty="0">
                <a:latin typeface="+mn-lt"/>
              </a:rPr>
              <a:t>Portugal</a:t>
            </a:r>
          </a:p>
          <a:p>
            <a:pPr marL="177800" indent="-177800">
              <a:buFont typeface="Arial" panose="020B0604020202020204" pitchFamily="34" charset="0"/>
              <a:buChar char="•"/>
            </a:pPr>
            <a:r>
              <a:rPr lang="en-IN" sz="1400" dirty="0">
                <a:latin typeface="+mn-lt"/>
              </a:rPr>
              <a:t>Russia</a:t>
            </a:r>
          </a:p>
          <a:p>
            <a:pPr marL="177800" indent="-177800">
              <a:buFont typeface="Arial" panose="020B0604020202020204" pitchFamily="34" charset="0"/>
              <a:buChar char="•"/>
            </a:pPr>
            <a:r>
              <a:rPr lang="en-IN" sz="1400" dirty="0">
                <a:latin typeface="+mn-lt"/>
              </a:rPr>
              <a:t>South Africa</a:t>
            </a:r>
          </a:p>
          <a:p>
            <a:pPr marL="177800" indent="-177800">
              <a:buFont typeface="Arial" panose="020B0604020202020204" pitchFamily="34" charset="0"/>
              <a:buChar char="•"/>
            </a:pPr>
            <a:r>
              <a:rPr lang="en-IN" sz="1400" dirty="0">
                <a:latin typeface="+mn-lt"/>
              </a:rPr>
              <a:t>Spain (3)</a:t>
            </a:r>
          </a:p>
          <a:p>
            <a:pPr marL="177800" indent="-177800">
              <a:buFont typeface="Arial" panose="020B0604020202020204" pitchFamily="34" charset="0"/>
              <a:buChar char="•"/>
            </a:pPr>
            <a:r>
              <a:rPr lang="en-IN" sz="1400" dirty="0">
                <a:latin typeface="+mn-lt"/>
              </a:rPr>
              <a:t>Sweden</a:t>
            </a:r>
          </a:p>
          <a:p>
            <a:pPr marL="177800" indent="-177800">
              <a:buFont typeface="Arial" panose="020B0604020202020204" pitchFamily="34" charset="0"/>
              <a:buChar char="•"/>
            </a:pPr>
            <a:r>
              <a:rPr lang="en-IN" sz="1400" dirty="0">
                <a:latin typeface="+mn-lt"/>
              </a:rPr>
              <a:t>Switzerland (2)</a:t>
            </a:r>
          </a:p>
          <a:p>
            <a:pPr marL="177800" indent="-177800">
              <a:buFont typeface="Arial" panose="020B0604020202020204" pitchFamily="34" charset="0"/>
              <a:buChar char="•"/>
            </a:pPr>
            <a:r>
              <a:rPr lang="en-IN" sz="1400" dirty="0">
                <a:latin typeface="+mn-lt"/>
              </a:rPr>
              <a:t>Turkey</a:t>
            </a:r>
          </a:p>
          <a:p>
            <a:pPr marL="177800" indent="-177800">
              <a:buFont typeface="Arial" panose="020B0604020202020204" pitchFamily="34" charset="0"/>
              <a:buChar char="•"/>
            </a:pPr>
            <a:r>
              <a:rPr lang="en-IN" sz="1400" dirty="0">
                <a:latin typeface="+mn-lt"/>
              </a:rPr>
              <a:t>U.K. (3)</a:t>
            </a:r>
          </a:p>
        </p:txBody>
      </p:sp>
      <p:sp>
        <p:nvSpPr>
          <p:cNvPr id="34" name="TextBox 33"/>
          <p:cNvSpPr txBox="1"/>
          <p:nvPr/>
        </p:nvSpPr>
        <p:spPr>
          <a:xfrm>
            <a:off x="6191008" y="1759168"/>
            <a:ext cx="2376264" cy="2462213"/>
          </a:xfrm>
          <a:prstGeom prst="rect">
            <a:avLst/>
          </a:prstGeom>
          <a:noFill/>
        </p:spPr>
        <p:txBody>
          <a:bodyPr wrap="square" rtlCol="0">
            <a:spAutoFit/>
          </a:bodyPr>
          <a:lstStyle/>
          <a:p>
            <a:r>
              <a:rPr lang="en-IN" sz="1400" b="1" dirty="0">
                <a:latin typeface="+mn-lt"/>
              </a:rPr>
              <a:t>APAC </a:t>
            </a:r>
            <a:r>
              <a:rPr lang="en-IN" sz="1400" dirty="0" smtClean="0">
                <a:latin typeface="+mn-lt"/>
              </a:rPr>
              <a:t>(~46,300 </a:t>
            </a:r>
            <a:r>
              <a:rPr lang="en-IN" sz="1400" dirty="0">
                <a:latin typeface="+mn-lt"/>
              </a:rPr>
              <a:t>Employees)</a:t>
            </a:r>
            <a:endParaRPr lang="en-IN" sz="1400" dirty="0" smtClean="0">
              <a:latin typeface="+mn-lt"/>
            </a:endParaRPr>
          </a:p>
          <a:p>
            <a:pPr marL="177800" indent="-177800">
              <a:buFont typeface="Arial" panose="020B0604020202020204" pitchFamily="34" charset="0"/>
              <a:buChar char="•"/>
            </a:pPr>
            <a:r>
              <a:rPr lang="es-ES" sz="1400" dirty="0">
                <a:latin typeface="+mn-lt"/>
              </a:rPr>
              <a:t>Australia (3)</a:t>
            </a:r>
          </a:p>
          <a:p>
            <a:pPr marL="177800" indent="-177800">
              <a:buFont typeface="Arial" panose="020B0604020202020204" pitchFamily="34" charset="0"/>
              <a:buChar char="•"/>
            </a:pPr>
            <a:r>
              <a:rPr lang="es-ES" sz="1400" dirty="0">
                <a:latin typeface="+mn-lt"/>
              </a:rPr>
              <a:t>China (5)</a:t>
            </a:r>
          </a:p>
          <a:p>
            <a:pPr marL="177800" indent="-177800">
              <a:buFont typeface="Arial" panose="020B0604020202020204" pitchFamily="34" charset="0"/>
              <a:buChar char="•"/>
            </a:pPr>
            <a:r>
              <a:rPr lang="es-ES" sz="1400" dirty="0">
                <a:latin typeface="+mn-lt"/>
              </a:rPr>
              <a:t>Hong Kong</a:t>
            </a:r>
          </a:p>
          <a:p>
            <a:pPr marL="177800" indent="-177800">
              <a:buFont typeface="Arial" panose="020B0604020202020204" pitchFamily="34" charset="0"/>
              <a:buChar char="•"/>
            </a:pPr>
            <a:r>
              <a:rPr lang="es-ES" sz="1400" dirty="0">
                <a:latin typeface="+mn-lt"/>
              </a:rPr>
              <a:t>India (26)</a:t>
            </a:r>
          </a:p>
          <a:p>
            <a:pPr marL="177800" indent="-177800">
              <a:buFont typeface="Arial" panose="020B0604020202020204" pitchFamily="34" charset="0"/>
              <a:buChar char="•"/>
            </a:pPr>
            <a:r>
              <a:rPr lang="es-ES" sz="1400" dirty="0">
                <a:latin typeface="+mn-lt"/>
              </a:rPr>
              <a:t>Japan (6)</a:t>
            </a:r>
          </a:p>
          <a:p>
            <a:pPr marL="177800" indent="-177800">
              <a:buFont typeface="Arial" panose="020B0604020202020204" pitchFamily="34" charset="0"/>
              <a:buChar char="•"/>
            </a:pPr>
            <a:r>
              <a:rPr lang="es-ES" sz="1400" dirty="0">
                <a:latin typeface="+mn-lt"/>
              </a:rPr>
              <a:t>South Korea</a:t>
            </a:r>
          </a:p>
          <a:p>
            <a:pPr marL="177800" indent="-177800">
              <a:buFont typeface="Arial" panose="020B0604020202020204" pitchFamily="34" charset="0"/>
              <a:buChar char="•"/>
            </a:pPr>
            <a:r>
              <a:rPr lang="es-ES" sz="1400" dirty="0">
                <a:latin typeface="+mn-lt"/>
              </a:rPr>
              <a:t>Malaysia (2)</a:t>
            </a:r>
          </a:p>
          <a:p>
            <a:pPr marL="177800" indent="-177800">
              <a:buFont typeface="Arial" panose="020B0604020202020204" pitchFamily="34" charset="0"/>
              <a:buChar char="•"/>
            </a:pPr>
            <a:r>
              <a:rPr lang="es-ES" sz="1400" dirty="0">
                <a:latin typeface="+mn-lt"/>
              </a:rPr>
              <a:t>New Zealand</a:t>
            </a:r>
          </a:p>
          <a:p>
            <a:pPr marL="177800" indent="-177800">
              <a:buFont typeface="Arial" panose="020B0604020202020204" pitchFamily="34" charset="0"/>
              <a:buChar char="•"/>
            </a:pPr>
            <a:r>
              <a:rPr lang="es-ES" sz="1400" dirty="0">
                <a:latin typeface="+mn-lt"/>
              </a:rPr>
              <a:t>Singapore (3)</a:t>
            </a:r>
          </a:p>
          <a:p>
            <a:pPr marL="177800" indent="-177800">
              <a:buFont typeface="Arial" panose="020B0604020202020204" pitchFamily="34" charset="0"/>
              <a:buChar char="•"/>
            </a:pPr>
            <a:r>
              <a:rPr lang="es-ES" sz="1400" dirty="0">
                <a:latin typeface="+mn-lt"/>
              </a:rPr>
              <a:t>Taiwan</a:t>
            </a:r>
            <a:endParaRPr lang="en-IN" sz="1400" dirty="0">
              <a:latin typeface="+mn-lt"/>
            </a:endParaRPr>
          </a:p>
        </p:txBody>
      </p:sp>
    </p:spTree>
    <p:extLst>
      <p:ext uri="{BB962C8B-B14F-4D97-AF65-F5344CB8AC3E}">
        <p14:creationId xmlns:p14="http://schemas.microsoft.com/office/powerpoint/2010/main" val="3010262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SWOT</a:t>
            </a:r>
            <a:endParaRPr lang="en-IN" dirty="0"/>
          </a:p>
        </p:txBody>
      </p:sp>
    </p:spTree>
    <p:extLst>
      <p:ext uri="{BB962C8B-B14F-4D97-AF65-F5344CB8AC3E}">
        <p14:creationId xmlns:p14="http://schemas.microsoft.com/office/powerpoint/2010/main" val="2952872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8641" y="640078"/>
            <a:ext cx="8046719" cy="57999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Rectangle 1"/>
          <p:cNvSpPr/>
          <p:nvPr/>
        </p:nvSpPr>
        <p:spPr>
          <a:xfrm>
            <a:off x="548641" y="640080"/>
            <a:ext cx="3997233" cy="28999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 name="Rectangle 2"/>
          <p:cNvSpPr/>
          <p:nvPr/>
        </p:nvSpPr>
        <p:spPr>
          <a:xfrm>
            <a:off x="4545874" y="3540033"/>
            <a:ext cx="4049486" cy="2899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extBox 4"/>
          <p:cNvSpPr txBox="1"/>
          <p:nvPr/>
        </p:nvSpPr>
        <p:spPr>
          <a:xfrm>
            <a:off x="548641" y="270745"/>
            <a:ext cx="2573383" cy="369332"/>
          </a:xfrm>
          <a:prstGeom prst="rect">
            <a:avLst/>
          </a:prstGeom>
          <a:noFill/>
        </p:spPr>
        <p:txBody>
          <a:bodyPr wrap="square" rtlCol="0">
            <a:spAutoFit/>
          </a:bodyPr>
          <a:lstStyle/>
          <a:p>
            <a:r>
              <a:rPr lang="en-IN" dirty="0" smtClean="0"/>
              <a:t>STRENGTH</a:t>
            </a:r>
            <a:endParaRPr lang="en-IN" dirty="0"/>
          </a:p>
        </p:txBody>
      </p:sp>
      <p:sp>
        <p:nvSpPr>
          <p:cNvPr id="6" name="TextBox 5"/>
          <p:cNvSpPr txBox="1"/>
          <p:nvPr/>
        </p:nvSpPr>
        <p:spPr>
          <a:xfrm>
            <a:off x="4545874" y="270745"/>
            <a:ext cx="2573383" cy="369332"/>
          </a:xfrm>
          <a:prstGeom prst="rect">
            <a:avLst/>
          </a:prstGeom>
          <a:noFill/>
        </p:spPr>
        <p:txBody>
          <a:bodyPr wrap="square" rtlCol="0">
            <a:spAutoFit/>
          </a:bodyPr>
          <a:lstStyle/>
          <a:p>
            <a:r>
              <a:rPr lang="en-IN" dirty="0" smtClean="0"/>
              <a:t>WEAKNESS</a:t>
            </a:r>
            <a:endParaRPr lang="en-IN" dirty="0"/>
          </a:p>
        </p:txBody>
      </p:sp>
      <p:sp>
        <p:nvSpPr>
          <p:cNvPr id="7" name="TextBox 6"/>
          <p:cNvSpPr txBox="1"/>
          <p:nvPr/>
        </p:nvSpPr>
        <p:spPr>
          <a:xfrm>
            <a:off x="548641" y="3549519"/>
            <a:ext cx="2573383" cy="369332"/>
          </a:xfrm>
          <a:prstGeom prst="rect">
            <a:avLst/>
          </a:prstGeom>
          <a:noFill/>
        </p:spPr>
        <p:txBody>
          <a:bodyPr wrap="square" rtlCol="0">
            <a:spAutoFit/>
          </a:bodyPr>
          <a:lstStyle/>
          <a:p>
            <a:r>
              <a:rPr lang="en-IN" dirty="0" smtClean="0"/>
              <a:t>OPPORTUNITIES</a:t>
            </a:r>
            <a:endParaRPr lang="en-IN" dirty="0"/>
          </a:p>
        </p:txBody>
      </p:sp>
      <p:sp>
        <p:nvSpPr>
          <p:cNvPr id="8" name="TextBox 7"/>
          <p:cNvSpPr txBox="1"/>
          <p:nvPr/>
        </p:nvSpPr>
        <p:spPr>
          <a:xfrm>
            <a:off x="4545873" y="3549519"/>
            <a:ext cx="2573383" cy="369332"/>
          </a:xfrm>
          <a:prstGeom prst="rect">
            <a:avLst/>
          </a:prstGeom>
          <a:noFill/>
        </p:spPr>
        <p:txBody>
          <a:bodyPr wrap="square" rtlCol="0">
            <a:spAutoFit/>
          </a:bodyPr>
          <a:lstStyle/>
          <a:p>
            <a:r>
              <a:rPr lang="en-IN" dirty="0" smtClean="0"/>
              <a:t>THREATS</a:t>
            </a:r>
            <a:endParaRPr lang="en-IN" dirty="0"/>
          </a:p>
        </p:txBody>
      </p:sp>
      <p:sp>
        <p:nvSpPr>
          <p:cNvPr id="9" name="Content Placeholder 2"/>
          <p:cNvSpPr txBox="1">
            <a:spLocks/>
          </p:cNvSpPr>
          <p:nvPr/>
        </p:nvSpPr>
        <p:spPr bwMode="auto">
          <a:xfrm>
            <a:off x="548640" y="743014"/>
            <a:ext cx="4049487" cy="243198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indent="-260350" fontAlgn="auto">
              <a:spcBef>
                <a:spcPts val="0"/>
              </a:spcBef>
              <a:spcAft>
                <a:spcPts val="0"/>
              </a:spcAft>
              <a:defRPr/>
            </a:pPr>
            <a:r>
              <a:rPr lang="en-IN" sz="1000" dirty="0" smtClean="0">
                <a:solidFill>
                  <a:schemeClr val="tx1"/>
                </a:solidFill>
              </a:rPr>
              <a:t>Market Leadership of HP proprietary testing tools – HP’s leading position in testing tools provides broad mindshare as well as broad prospective client awareness of the brand</a:t>
            </a:r>
          </a:p>
          <a:p>
            <a:pPr marL="355600" indent="-260350" fontAlgn="auto">
              <a:spcBef>
                <a:spcPts val="0"/>
              </a:spcBef>
              <a:spcAft>
                <a:spcPts val="0"/>
              </a:spcAft>
              <a:defRPr/>
            </a:pPr>
            <a:r>
              <a:rPr lang="en-IN" sz="1000" dirty="0" smtClean="0">
                <a:solidFill>
                  <a:schemeClr val="tx1"/>
                </a:solidFill>
              </a:rPr>
              <a:t>Investment in DevOps Model – HP testing services are integrated with the app development operations life-cycle which is inline with the overall service provider focus on DevOps</a:t>
            </a:r>
          </a:p>
          <a:p>
            <a:pPr marL="355600" indent="-260350" fontAlgn="auto">
              <a:spcBef>
                <a:spcPts val="0"/>
              </a:spcBef>
              <a:spcAft>
                <a:spcPts val="0"/>
              </a:spcAft>
              <a:defRPr/>
            </a:pPr>
            <a:r>
              <a:rPr lang="en-IN" sz="1000" dirty="0" smtClean="0">
                <a:solidFill>
                  <a:schemeClr val="tx1"/>
                </a:solidFill>
              </a:rPr>
              <a:t>Strong Traction in the Public Sector – HP is one of the market leader in supporting public sector clients </a:t>
            </a:r>
          </a:p>
          <a:p>
            <a:pPr marL="355600" indent="-260350" fontAlgn="auto">
              <a:spcBef>
                <a:spcPts val="0"/>
              </a:spcBef>
              <a:spcAft>
                <a:spcPts val="0"/>
              </a:spcAft>
              <a:defRPr/>
            </a:pPr>
            <a:r>
              <a:rPr lang="en-IN" sz="1000" dirty="0">
                <a:solidFill>
                  <a:schemeClr val="tx1"/>
                </a:solidFill>
              </a:rPr>
              <a:t>Ability to grow a global </a:t>
            </a:r>
            <a:r>
              <a:rPr lang="en-IN" sz="1000" dirty="0" smtClean="0">
                <a:solidFill>
                  <a:schemeClr val="tx1"/>
                </a:solidFill>
              </a:rPr>
              <a:t>presence through </a:t>
            </a:r>
            <a:r>
              <a:rPr lang="en-IN" sz="1000" dirty="0">
                <a:solidFill>
                  <a:schemeClr val="tx1"/>
                </a:solidFill>
              </a:rPr>
              <a:t>services engagements </a:t>
            </a:r>
            <a:r>
              <a:rPr lang="en-IN" sz="1000" dirty="0" smtClean="0">
                <a:solidFill>
                  <a:schemeClr val="tx1"/>
                </a:solidFill>
              </a:rPr>
              <a:t>and partnerships</a:t>
            </a:r>
            <a:r>
              <a:rPr lang="en-IN" sz="1000" dirty="0">
                <a:solidFill>
                  <a:schemeClr val="tx1"/>
                </a:solidFill>
              </a:rPr>
              <a:t>, particularly with </a:t>
            </a:r>
            <a:r>
              <a:rPr lang="en-IN" sz="1000" dirty="0" smtClean="0">
                <a:solidFill>
                  <a:schemeClr val="tx1"/>
                </a:solidFill>
              </a:rPr>
              <a:t>new flexible </a:t>
            </a:r>
            <a:r>
              <a:rPr lang="en-IN" sz="1000" dirty="0">
                <a:solidFill>
                  <a:schemeClr val="tx1"/>
                </a:solidFill>
              </a:rPr>
              <a:t>and nimble </a:t>
            </a:r>
            <a:r>
              <a:rPr lang="en-IN" sz="1000" dirty="0" smtClean="0">
                <a:solidFill>
                  <a:schemeClr val="tx1"/>
                </a:solidFill>
              </a:rPr>
              <a:t>enterprise focused corporate structure</a:t>
            </a:r>
          </a:p>
          <a:p>
            <a:pPr marL="355600" indent="-260350" fontAlgn="auto">
              <a:spcBef>
                <a:spcPts val="0"/>
              </a:spcBef>
              <a:spcAft>
                <a:spcPts val="0"/>
              </a:spcAft>
              <a:defRPr/>
            </a:pPr>
            <a:r>
              <a:rPr lang="en-IN" sz="1000" dirty="0">
                <a:solidFill>
                  <a:schemeClr val="tx1"/>
                </a:solidFill>
              </a:rPr>
              <a:t>Excellent brand awareness </a:t>
            </a:r>
            <a:r>
              <a:rPr lang="en-IN" sz="1000" dirty="0" smtClean="0">
                <a:solidFill>
                  <a:schemeClr val="tx1"/>
                </a:solidFill>
              </a:rPr>
              <a:t>around customer </a:t>
            </a:r>
            <a:r>
              <a:rPr lang="en-IN" sz="1000" dirty="0">
                <a:solidFill>
                  <a:schemeClr val="tx1"/>
                </a:solidFill>
              </a:rPr>
              <a:t>service and </a:t>
            </a:r>
            <a:r>
              <a:rPr lang="en-IN" sz="1000" dirty="0" smtClean="0">
                <a:solidFill>
                  <a:schemeClr val="tx1"/>
                </a:solidFill>
              </a:rPr>
              <a:t>support</a:t>
            </a:r>
          </a:p>
          <a:p>
            <a:pPr marL="355600" indent="-260350" fontAlgn="auto">
              <a:spcBef>
                <a:spcPts val="0"/>
              </a:spcBef>
              <a:spcAft>
                <a:spcPts val="0"/>
              </a:spcAft>
              <a:defRPr/>
            </a:pPr>
            <a:r>
              <a:rPr lang="en-IN" sz="1000" dirty="0">
                <a:solidFill>
                  <a:schemeClr val="tx1"/>
                </a:solidFill>
              </a:rPr>
              <a:t>HPE’s strong partner </a:t>
            </a:r>
            <a:r>
              <a:rPr lang="en-IN" sz="1000" dirty="0" smtClean="0">
                <a:solidFill>
                  <a:schemeClr val="tx1"/>
                </a:solidFill>
              </a:rPr>
              <a:t>network allows </a:t>
            </a:r>
            <a:r>
              <a:rPr lang="en-IN" sz="1000" dirty="0">
                <a:solidFill>
                  <a:schemeClr val="tx1"/>
                </a:solidFill>
              </a:rPr>
              <a:t>it to further enhance </a:t>
            </a:r>
            <a:r>
              <a:rPr lang="en-IN" sz="1000" dirty="0" smtClean="0">
                <a:solidFill>
                  <a:schemeClr val="tx1"/>
                </a:solidFill>
              </a:rPr>
              <a:t>services offerings </a:t>
            </a:r>
            <a:r>
              <a:rPr lang="en-IN" sz="1000" dirty="0">
                <a:solidFill>
                  <a:schemeClr val="tx1"/>
                </a:solidFill>
              </a:rPr>
              <a:t>at reduced costs. </a:t>
            </a:r>
          </a:p>
          <a:p>
            <a:pPr marL="355600" indent="-260350" fontAlgn="auto">
              <a:spcBef>
                <a:spcPts val="0"/>
              </a:spcBef>
              <a:spcAft>
                <a:spcPts val="0"/>
              </a:spcAft>
              <a:defRPr/>
            </a:pPr>
            <a:endParaRPr lang="en-US" sz="1000" dirty="0" smtClean="0">
              <a:solidFill>
                <a:schemeClr val="tx1"/>
              </a:solidFill>
            </a:endParaRPr>
          </a:p>
        </p:txBody>
      </p:sp>
      <p:sp>
        <p:nvSpPr>
          <p:cNvPr id="12" name="Content Placeholder 2"/>
          <p:cNvSpPr txBox="1">
            <a:spLocks/>
          </p:cNvSpPr>
          <p:nvPr/>
        </p:nvSpPr>
        <p:spPr bwMode="auto">
          <a:xfrm>
            <a:off x="4598129" y="794481"/>
            <a:ext cx="3997232" cy="2380519"/>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indent="-260350" fontAlgn="auto">
              <a:spcBef>
                <a:spcPts val="0"/>
              </a:spcBef>
              <a:spcAft>
                <a:spcPts val="0"/>
              </a:spcAft>
              <a:defRPr/>
            </a:pPr>
            <a:r>
              <a:rPr lang="en-IN" sz="1000" dirty="0" smtClean="0">
                <a:solidFill>
                  <a:schemeClr val="tx1"/>
                </a:solidFill>
              </a:rPr>
              <a:t>Not perceived as provider of comprehensive outsourcing – HP remains confined to project business and limited managed testing engagements. The majority of its revenue comes from bundled app development and management contracts</a:t>
            </a:r>
          </a:p>
          <a:p>
            <a:pPr marL="355600" indent="-260350" fontAlgn="auto">
              <a:spcBef>
                <a:spcPts val="0"/>
              </a:spcBef>
              <a:spcAft>
                <a:spcPts val="0"/>
              </a:spcAft>
              <a:defRPr/>
            </a:pPr>
            <a:r>
              <a:rPr lang="en-IN" sz="1000" dirty="0" smtClean="0">
                <a:solidFill>
                  <a:schemeClr val="tx1"/>
                </a:solidFill>
              </a:rPr>
              <a:t>Lack of industrialized vertical assets – HP is lagging its leading peers in building out deep vertical assets. Aligned to that is a perception of not being fully embedded into client’s business processes. </a:t>
            </a:r>
          </a:p>
          <a:p>
            <a:pPr marL="355600" indent="-260350" fontAlgn="auto">
              <a:spcBef>
                <a:spcPts val="0"/>
              </a:spcBef>
              <a:spcAft>
                <a:spcPts val="0"/>
              </a:spcAft>
              <a:defRPr/>
            </a:pPr>
            <a:r>
              <a:rPr lang="en-IN" sz="1000" dirty="0" smtClean="0">
                <a:solidFill>
                  <a:schemeClr val="tx1"/>
                </a:solidFill>
              </a:rPr>
              <a:t>A </a:t>
            </a:r>
            <a:r>
              <a:rPr lang="en-IN" sz="1000" dirty="0">
                <a:solidFill>
                  <a:schemeClr val="tx1"/>
                </a:solidFill>
              </a:rPr>
              <a:t>perceived historical lack </a:t>
            </a:r>
            <a:r>
              <a:rPr lang="en-IN" sz="1000" dirty="0" smtClean="0">
                <a:solidFill>
                  <a:schemeClr val="tx1"/>
                </a:solidFill>
              </a:rPr>
              <a:t>of cohesion </a:t>
            </a:r>
            <a:r>
              <a:rPr lang="en-IN" sz="1000" dirty="0">
                <a:solidFill>
                  <a:schemeClr val="tx1"/>
                </a:solidFill>
              </a:rPr>
              <a:t>across business units in </a:t>
            </a:r>
            <a:r>
              <a:rPr lang="en-IN" sz="1000" dirty="0" smtClean="0">
                <a:solidFill>
                  <a:schemeClr val="tx1"/>
                </a:solidFill>
              </a:rPr>
              <a:t>go to-market and </a:t>
            </a:r>
            <a:r>
              <a:rPr lang="en-IN" sz="1000" dirty="0">
                <a:solidFill>
                  <a:schemeClr val="tx1"/>
                </a:solidFill>
              </a:rPr>
              <a:t>cloud </a:t>
            </a:r>
            <a:r>
              <a:rPr lang="en-IN" sz="1000" dirty="0" smtClean="0">
                <a:solidFill>
                  <a:schemeClr val="tx1"/>
                </a:solidFill>
              </a:rPr>
              <a:t>strategies</a:t>
            </a:r>
          </a:p>
          <a:p>
            <a:pPr marL="355600" indent="-260350" fontAlgn="auto">
              <a:spcBef>
                <a:spcPts val="0"/>
              </a:spcBef>
              <a:spcAft>
                <a:spcPts val="0"/>
              </a:spcAft>
              <a:defRPr/>
            </a:pPr>
            <a:r>
              <a:rPr lang="en-IN" sz="1000" dirty="0">
                <a:solidFill>
                  <a:schemeClr val="tx1"/>
                </a:solidFill>
              </a:rPr>
              <a:t>Pressures arise as </a:t>
            </a:r>
            <a:r>
              <a:rPr lang="en-IN" sz="1000" dirty="0" smtClean="0">
                <a:solidFill>
                  <a:schemeClr val="tx1"/>
                </a:solidFill>
              </a:rPr>
              <a:t>transformations take </a:t>
            </a:r>
            <a:r>
              <a:rPr lang="en-IN" sz="1000" dirty="0">
                <a:solidFill>
                  <a:schemeClr val="tx1"/>
                </a:solidFill>
              </a:rPr>
              <a:t>place around how IT </a:t>
            </a:r>
            <a:r>
              <a:rPr lang="en-IN" sz="1000" dirty="0" smtClean="0">
                <a:solidFill>
                  <a:schemeClr val="tx1"/>
                </a:solidFill>
              </a:rPr>
              <a:t>services are </a:t>
            </a:r>
            <a:r>
              <a:rPr lang="en-IN" sz="1000" dirty="0">
                <a:solidFill>
                  <a:schemeClr val="tx1"/>
                </a:solidFill>
              </a:rPr>
              <a:t>delivered and consumed in </a:t>
            </a:r>
            <a:r>
              <a:rPr lang="en-IN" sz="1000" dirty="0" smtClean="0">
                <a:solidFill>
                  <a:schemeClr val="tx1"/>
                </a:solidFill>
              </a:rPr>
              <a:t>the industry</a:t>
            </a:r>
            <a:r>
              <a:rPr lang="en-IN" sz="1000" dirty="0">
                <a:solidFill>
                  <a:schemeClr val="tx1"/>
                </a:solidFill>
              </a:rPr>
              <a:t>. </a:t>
            </a:r>
            <a:endParaRPr lang="en-IN" sz="1000" dirty="0" smtClean="0">
              <a:solidFill>
                <a:schemeClr val="tx1"/>
              </a:solidFill>
            </a:endParaRPr>
          </a:p>
          <a:p>
            <a:pPr marL="355600" indent="-260350" fontAlgn="auto">
              <a:spcBef>
                <a:spcPts val="0"/>
              </a:spcBef>
              <a:spcAft>
                <a:spcPts val="0"/>
              </a:spcAft>
              <a:defRPr/>
            </a:pPr>
            <a:r>
              <a:rPr lang="en-IN" sz="1000" dirty="0">
                <a:solidFill>
                  <a:schemeClr val="tx1"/>
                </a:solidFill>
              </a:rPr>
              <a:t>A heavy reliance on </a:t>
            </a:r>
            <a:r>
              <a:rPr lang="en-IN" sz="1000" dirty="0" smtClean="0">
                <a:solidFill>
                  <a:schemeClr val="tx1"/>
                </a:solidFill>
              </a:rPr>
              <a:t>the channel </a:t>
            </a:r>
            <a:r>
              <a:rPr lang="en-IN" sz="1000" dirty="0">
                <a:solidFill>
                  <a:schemeClr val="tx1"/>
                </a:solidFill>
              </a:rPr>
              <a:t>requires efforts from HPE </a:t>
            </a:r>
            <a:r>
              <a:rPr lang="en-IN" sz="1000" dirty="0" smtClean="0">
                <a:solidFill>
                  <a:schemeClr val="tx1"/>
                </a:solidFill>
              </a:rPr>
              <a:t>to ensure </a:t>
            </a:r>
            <a:r>
              <a:rPr lang="en-IN" sz="1000" dirty="0">
                <a:solidFill>
                  <a:schemeClr val="tx1"/>
                </a:solidFill>
              </a:rPr>
              <a:t>its services message is </a:t>
            </a:r>
            <a:r>
              <a:rPr lang="en-IN" sz="1000" dirty="0" smtClean="0">
                <a:solidFill>
                  <a:schemeClr val="tx1"/>
                </a:solidFill>
              </a:rPr>
              <a:t>being delivered </a:t>
            </a:r>
            <a:r>
              <a:rPr lang="en-IN" sz="1000" dirty="0">
                <a:solidFill>
                  <a:schemeClr val="tx1"/>
                </a:solidFill>
              </a:rPr>
              <a:t>to end clients. </a:t>
            </a:r>
          </a:p>
          <a:p>
            <a:pPr marL="355600" indent="-260350" fontAlgn="auto">
              <a:spcBef>
                <a:spcPts val="0"/>
              </a:spcBef>
              <a:spcAft>
                <a:spcPts val="0"/>
              </a:spcAft>
              <a:defRPr/>
            </a:pPr>
            <a:endParaRPr lang="en-US" sz="1000" dirty="0" smtClean="0">
              <a:solidFill>
                <a:schemeClr val="tx1"/>
              </a:solidFill>
            </a:endParaRPr>
          </a:p>
        </p:txBody>
      </p:sp>
      <p:sp>
        <p:nvSpPr>
          <p:cNvPr id="13" name="Content Placeholder 2"/>
          <p:cNvSpPr txBox="1">
            <a:spLocks/>
          </p:cNvSpPr>
          <p:nvPr/>
        </p:nvSpPr>
        <p:spPr bwMode="auto">
          <a:xfrm>
            <a:off x="548640" y="3905067"/>
            <a:ext cx="4049487" cy="243198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indent="-260350" fontAlgn="auto">
              <a:spcBef>
                <a:spcPts val="0"/>
              </a:spcBef>
              <a:spcAft>
                <a:spcPts val="0"/>
              </a:spcAft>
              <a:defRPr/>
            </a:pPr>
            <a:r>
              <a:rPr lang="en-IN" sz="1000" dirty="0">
                <a:solidFill>
                  <a:schemeClr val="tx1"/>
                </a:solidFill>
              </a:rPr>
              <a:t>Portfolio enhancements to </a:t>
            </a:r>
            <a:r>
              <a:rPr lang="en-IN" sz="1000" dirty="0" smtClean="0">
                <a:solidFill>
                  <a:schemeClr val="tx1"/>
                </a:solidFill>
              </a:rPr>
              <a:t>HPE’s analytics </a:t>
            </a:r>
            <a:r>
              <a:rPr lang="en-IN" sz="1000" dirty="0">
                <a:solidFill>
                  <a:schemeClr val="tx1"/>
                </a:solidFill>
              </a:rPr>
              <a:t>offerings align </a:t>
            </a:r>
            <a:r>
              <a:rPr lang="en-IN" sz="1000" dirty="0" smtClean="0">
                <a:solidFill>
                  <a:schemeClr val="tx1"/>
                </a:solidFill>
              </a:rPr>
              <a:t>with increasing </a:t>
            </a:r>
            <a:r>
              <a:rPr lang="en-IN" sz="1000" dirty="0">
                <a:solidFill>
                  <a:schemeClr val="tx1"/>
                </a:solidFill>
              </a:rPr>
              <a:t>demand for </a:t>
            </a:r>
            <a:r>
              <a:rPr lang="en-IN" sz="1000" dirty="0" smtClean="0">
                <a:solidFill>
                  <a:schemeClr val="tx1"/>
                </a:solidFill>
              </a:rPr>
              <a:t>IT transformations.</a:t>
            </a:r>
          </a:p>
          <a:p>
            <a:pPr marL="355600" indent="-260350" fontAlgn="auto">
              <a:spcBef>
                <a:spcPts val="0"/>
              </a:spcBef>
              <a:spcAft>
                <a:spcPts val="0"/>
              </a:spcAft>
              <a:defRPr/>
            </a:pPr>
            <a:r>
              <a:rPr lang="en-IN" sz="1000" dirty="0">
                <a:solidFill>
                  <a:schemeClr val="tx1"/>
                </a:solidFill>
              </a:rPr>
              <a:t>Co-innovation will drive </a:t>
            </a:r>
            <a:r>
              <a:rPr lang="en-IN" sz="1000" dirty="0" smtClean="0">
                <a:solidFill>
                  <a:schemeClr val="tx1"/>
                </a:solidFill>
              </a:rPr>
              <a:t>services engagements </a:t>
            </a:r>
            <a:r>
              <a:rPr lang="en-IN" sz="1000" dirty="0">
                <a:solidFill>
                  <a:schemeClr val="tx1"/>
                </a:solidFill>
              </a:rPr>
              <a:t>as HPE </a:t>
            </a:r>
            <a:r>
              <a:rPr lang="en-IN" sz="1000" dirty="0" smtClean="0">
                <a:solidFill>
                  <a:schemeClr val="tx1"/>
                </a:solidFill>
              </a:rPr>
              <a:t>leverages partner </a:t>
            </a:r>
            <a:r>
              <a:rPr lang="en-IN" sz="1000" dirty="0">
                <a:solidFill>
                  <a:schemeClr val="tx1"/>
                </a:solidFill>
              </a:rPr>
              <a:t>capabilities to </a:t>
            </a:r>
            <a:r>
              <a:rPr lang="en-IN" sz="1000" dirty="0" smtClean="0">
                <a:solidFill>
                  <a:schemeClr val="tx1"/>
                </a:solidFill>
              </a:rPr>
              <a:t>deliver business </a:t>
            </a:r>
            <a:r>
              <a:rPr lang="en-IN" sz="1000" dirty="0">
                <a:solidFill>
                  <a:schemeClr val="tx1"/>
                </a:solidFill>
              </a:rPr>
              <a:t>outcomes</a:t>
            </a:r>
            <a:r>
              <a:rPr lang="en-IN" sz="1000" dirty="0" smtClean="0">
                <a:solidFill>
                  <a:schemeClr val="tx1"/>
                </a:solidFill>
              </a:rPr>
              <a:t>.</a:t>
            </a:r>
          </a:p>
          <a:p>
            <a:pPr marL="355600" indent="-260350" fontAlgn="auto">
              <a:spcBef>
                <a:spcPts val="0"/>
              </a:spcBef>
              <a:spcAft>
                <a:spcPts val="0"/>
              </a:spcAft>
              <a:defRPr/>
            </a:pPr>
            <a:r>
              <a:rPr lang="en-IN" sz="1000" dirty="0">
                <a:solidFill>
                  <a:schemeClr val="tx1"/>
                </a:solidFill>
              </a:rPr>
              <a:t>HPE can reinvest </a:t>
            </a:r>
            <a:r>
              <a:rPr lang="en-IN" sz="1000" dirty="0" smtClean="0">
                <a:solidFill>
                  <a:schemeClr val="tx1"/>
                </a:solidFill>
              </a:rPr>
              <a:t>cost savings </a:t>
            </a:r>
            <a:r>
              <a:rPr lang="en-IN" sz="1000" dirty="0">
                <a:solidFill>
                  <a:schemeClr val="tx1"/>
                </a:solidFill>
              </a:rPr>
              <a:t>from partnerships in </a:t>
            </a:r>
            <a:r>
              <a:rPr lang="en-IN" sz="1000" dirty="0" smtClean="0">
                <a:solidFill>
                  <a:schemeClr val="tx1"/>
                </a:solidFill>
              </a:rPr>
              <a:t>high demand areas </a:t>
            </a:r>
            <a:r>
              <a:rPr lang="en-IN" sz="1000" dirty="0">
                <a:solidFill>
                  <a:schemeClr val="tx1"/>
                </a:solidFill>
              </a:rPr>
              <a:t>such as analytics and IoT. </a:t>
            </a:r>
          </a:p>
          <a:p>
            <a:pPr marL="355600" indent="-260350" fontAlgn="auto">
              <a:spcBef>
                <a:spcPts val="0"/>
              </a:spcBef>
              <a:spcAft>
                <a:spcPts val="0"/>
              </a:spcAft>
              <a:defRPr/>
            </a:pPr>
            <a:endParaRPr lang="en-US" sz="1000" dirty="0" smtClean="0">
              <a:solidFill>
                <a:schemeClr val="tx1"/>
              </a:solidFill>
            </a:endParaRPr>
          </a:p>
        </p:txBody>
      </p:sp>
      <p:sp>
        <p:nvSpPr>
          <p:cNvPr id="14" name="Content Placeholder 2"/>
          <p:cNvSpPr txBox="1">
            <a:spLocks/>
          </p:cNvSpPr>
          <p:nvPr/>
        </p:nvSpPr>
        <p:spPr bwMode="auto">
          <a:xfrm>
            <a:off x="4598129" y="3956534"/>
            <a:ext cx="3997232" cy="2380519"/>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indent="-260350" fontAlgn="auto">
              <a:spcBef>
                <a:spcPts val="0"/>
              </a:spcBef>
              <a:spcAft>
                <a:spcPts val="0"/>
              </a:spcAft>
              <a:defRPr/>
            </a:pPr>
            <a:r>
              <a:rPr lang="en-IN" sz="1000" dirty="0">
                <a:solidFill>
                  <a:schemeClr val="tx1"/>
                </a:solidFill>
              </a:rPr>
              <a:t>Perception of a traditional </a:t>
            </a:r>
            <a:r>
              <a:rPr lang="en-IN" sz="1000" dirty="0" smtClean="0">
                <a:solidFill>
                  <a:schemeClr val="tx1"/>
                </a:solidFill>
              </a:rPr>
              <a:t>hardware centric provider </a:t>
            </a:r>
            <a:r>
              <a:rPr lang="en-IN" sz="1000" dirty="0">
                <a:solidFill>
                  <a:schemeClr val="tx1"/>
                </a:solidFill>
              </a:rPr>
              <a:t>will pressure </a:t>
            </a:r>
            <a:r>
              <a:rPr lang="en-IN" sz="1000" dirty="0" smtClean="0">
                <a:solidFill>
                  <a:schemeClr val="tx1"/>
                </a:solidFill>
              </a:rPr>
              <a:t>HPE to adapt </a:t>
            </a:r>
            <a:r>
              <a:rPr lang="en-IN" sz="1000" dirty="0">
                <a:solidFill>
                  <a:schemeClr val="tx1"/>
                </a:solidFill>
              </a:rPr>
              <a:t>to the New Style of Business</a:t>
            </a:r>
            <a:r>
              <a:rPr lang="en-IN" sz="1000" dirty="0" smtClean="0">
                <a:solidFill>
                  <a:schemeClr val="tx1"/>
                </a:solidFill>
              </a:rPr>
              <a:t>.</a:t>
            </a:r>
          </a:p>
          <a:p>
            <a:pPr marL="355600" indent="-260350" fontAlgn="auto">
              <a:spcBef>
                <a:spcPts val="0"/>
              </a:spcBef>
              <a:spcAft>
                <a:spcPts val="0"/>
              </a:spcAft>
              <a:defRPr/>
            </a:pPr>
            <a:r>
              <a:rPr lang="en-IN" sz="1000" dirty="0">
                <a:solidFill>
                  <a:schemeClr val="tx1"/>
                </a:solidFill>
              </a:rPr>
              <a:t>Transformations in the IT </a:t>
            </a:r>
            <a:r>
              <a:rPr lang="en-IN" sz="1000" dirty="0" smtClean="0">
                <a:solidFill>
                  <a:schemeClr val="tx1"/>
                </a:solidFill>
              </a:rPr>
              <a:t>services landscape </a:t>
            </a:r>
            <a:r>
              <a:rPr lang="en-IN" sz="1000" dirty="0">
                <a:solidFill>
                  <a:schemeClr val="tx1"/>
                </a:solidFill>
              </a:rPr>
              <a:t>can pressure HPE as </a:t>
            </a:r>
            <a:r>
              <a:rPr lang="en-IN" sz="1000" dirty="0" smtClean="0">
                <a:solidFill>
                  <a:schemeClr val="tx1"/>
                </a:solidFill>
              </a:rPr>
              <a:t>it integrates </a:t>
            </a:r>
            <a:r>
              <a:rPr lang="en-IN" sz="1000" dirty="0">
                <a:solidFill>
                  <a:schemeClr val="tx1"/>
                </a:solidFill>
              </a:rPr>
              <a:t>software, services </a:t>
            </a:r>
            <a:r>
              <a:rPr lang="en-IN" sz="1000" dirty="0" smtClean="0">
                <a:solidFill>
                  <a:schemeClr val="tx1"/>
                </a:solidFill>
              </a:rPr>
              <a:t>and hardware </a:t>
            </a:r>
            <a:r>
              <a:rPr lang="en-IN" sz="1000" dirty="0">
                <a:solidFill>
                  <a:schemeClr val="tx1"/>
                </a:solidFill>
              </a:rPr>
              <a:t>for end-to-end portfolios. </a:t>
            </a:r>
            <a:endParaRPr lang="en-IN" sz="1000" dirty="0" smtClean="0">
              <a:solidFill>
                <a:schemeClr val="tx1"/>
              </a:solidFill>
            </a:endParaRPr>
          </a:p>
          <a:p>
            <a:pPr marL="355600" indent="-260350" fontAlgn="auto">
              <a:spcBef>
                <a:spcPts val="0"/>
              </a:spcBef>
              <a:spcAft>
                <a:spcPts val="0"/>
              </a:spcAft>
              <a:defRPr/>
            </a:pPr>
            <a:r>
              <a:rPr lang="en-IN" sz="1000" dirty="0">
                <a:solidFill>
                  <a:schemeClr val="tx1"/>
                </a:solidFill>
              </a:rPr>
              <a:t>Other IT vendors are </a:t>
            </a:r>
            <a:r>
              <a:rPr lang="en-IN" sz="1000" dirty="0" smtClean="0">
                <a:solidFill>
                  <a:schemeClr val="tx1"/>
                </a:solidFill>
              </a:rPr>
              <a:t>establishing broad </a:t>
            </a:r>
            <a:r>
              <a:rPr lang="en-IN" sz="1000" dirty="0">
                <a:solidFill>
                  <a:schemeClr val="tx1"/>
                </a:solidFill>
              </a:rPr>
              <a:t>partner programs, </a:t>
            </a:r>
            <a:r>
              <a:rPr lang="en-IN" sz="1000" dirty="0" smtClean="0">
                <a:solidFill>
                  <a:schemeClr val="tx1"/>
                </a:solidFill>
              </a:rPr>
              <a:t>complicating differentiation</a:t>
            </a:r>
            <a:r>
              <a:rPr lang="en-IN" sz="1000" dirty="0">
                <a:solidFill>
                  <a:schemeClr val="tx1"/>
                </a:solidFill>
              </a:rPr>
              <a:t>. </a:t>
            </a:r>
            <a:endParaRPr lang="en-US" sz="1000" dirty="0" smtClean="0">
              <a:solidFill>
                <a:schemeClr val="tx1"/>
              </a:solidFill>
            </a:endParaRPr>
          </a:p>
        </p:txBody>
      </p:sp>
    </p:spTree>
    <p:extLst>
      <p:ext uri="{BB962C8B-B14F-4D97-AF65-F5344CB8AC3E}">
        <p14:creationId xmlns:p14="http://schemas.microsoft.com/office/powerpoint/2010/main" val="34330698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9" y="527050"/>
            <a:ext cx="8820472" cy="611188"/>
          </a:xfrm>
        </p:spPr>
        <p:txBody>
          <a:bodyPr>
            <a:normAutofit/>
          </a:bodyPr>
          <a:lstStyle/>
          <a:p>
            <a:r>
              <a:rPr lang="en-IN" altLang="zh-CN" dirty="0" smtClean="0"/>
              <a:t>Key Takeaway</a:t>
            </a:r>
            <a:endParaRPr lang="en-IN" altLang="zh-CN" sz="2200" dirty="0" smtClean="0"/>
          </a:p>
        </p:txBody>
      </p:sp>
      <p:sp>
        <p:nvSpPr>
          <p:cNvPr id="28" name="Slide Number Placeholder 33"/>
          <p:cNvSpPr>
            <a:spLocks noGrp="1"/>
          </p:cNvSpPr>
          <p:nvPr>
            <p:ph type="sldNum" sz="quarter" idx="12"/>
          </p:nvPr>
        </p:nvSpPr>
        <p:spPr>
          <a:xfrm>
            <a:off x="6553200" y="6356350"/>
            <a:ext cx="2133600" cy="365125"/>
          </a:xfrm>
        </p:spPr>
        <p:txBody>
          <a:bodyPr/>
          <a:lstStyle/>
          <a:p>
            <a:fld id="{8DD04C07-F6D0-4194-94D5-4CFD074C4960}" type="slidenum">
              <a:rPr lang="en-US" smtClean="0"/>
              <a:pPr/>
              <a:t>34</a:t>
            </a:fld>
            <a:endParaRPr lang="en-US" dirty="0"/>
          </a:p>
        </p:txBody>
      </p:sp>
      <p:sp>
        <p:nvSpPr>
          <p:cNvPr id="6" name="Content Placeholder 2"/>
          <p:cNvSpPr txBox="1">
            <a:spLocks/>
          </p:cNvSpPr>
          <p:nvPr/>
        </p:nvSpPr>
        <p:spPr bwMode="auto">
          <a:xfrm>
            <a:off x="418011" y="1410790"/>
            <a:ext cx="7602583" cy="311938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indent="-260350" fontAlgn="auto">
              <a:spcBef>
                <a:spcPts val="0"/>
              </a:spcBef>
              <a:spcAft>
                <a:spcPts val="0"/>
              </a:spcAft>
              <a:defRPr/>
            </a:pPr>
            <a:r>
              <a:rPr lang="en-IN" sz="1400" dirty="0" smtClean="0">
                <a:solidFill>
                  <a:schemeClr val="tx1"/>
                </a:solidFill>
              </a:rPr>
              <a:t>Overall the future outlook of HP looks very promising post the split and market is also optimising about it.</a:t>
            </a:r>
          </a:p>
          <a:p>
            <a:pPr marL="355600" indent="-260350" fontAlgn="auto">
              <a:spcBef>
                <a:spcPts val="0"/>
              </a:spcBef>
              <a:spcAft>
                <a:spcPts val="0"/>
              </a:spcAft>
              <a:defRPr/>
            </a:pPr>
            <a:endParaRPr lang="en-IN" sz="1400" dirty="0" smtClean="0">
              <a:solidFill>
                <a:schemeClr val="tx1"/>
              </a:solidFill>
            </a:endParaRPr>
          </a:p>
          <a:p>
            <a:pPr marL="355600" indent="-260350" fontAlgn="auto">
              <a:spcBef>
                <a:spcPts val="0"/>
              </a:spcBef>
              <a:spcAft>
                <a:spcPts val="0"/>
              </a:spcAft>
              <a:defRPr/>
            </a:pPr>
            <a:r>
              <a:rPr lang="en-IN" sz="1400" dirty="0" smtClean="0">
                <a:solidFill>
                  <a:schemeClr val="tx1"/>
                </a:solidFill>
              </a:rPr>
              <a:t>HPE is well aware about the new technology trends and the company is taking necessary action in keeping a balance between legacy services as well as modern technologies like Cloud, Mobile, Analytics, IoT etc.</a:t>
            </a:r>
          </a:p>
          <a:p>
            <a:pPr marL="355600" indent="-260350" fontAlgn="auto">
              <a:spcBef>
                <a:spcPts val="0"/>
              </a:spcBef>
              <a:spcAft>
                <a:spcPts val="0"/>
              </a:spcAft>
              <a:defRPr/>
            </a:pPr>
            <a:endParaRPr lang="en-IN" sz="1400" dirty="0" smtClean="0">
              <a:solidFill>
                <a:schemeClr val="tx1"/>
              </a:solidFill>
            </a:endParaRPr>
          </a:p>
          <a:p>
            <a:pPr marL="355600" indent="-260350" fontAlgn="auto">
              <a:spcBef>
                <a:spcPts val="0"/>
              </a:spcBef>
              <a:spcAft>
                <a:spcPts val="0"/>
              </a:spcAft>
              <a:defRPr/>
            </a:pPr>
            <a:r>
              <a:rPr lang="en-IN" sz="1400" dirty="0" smtClean="0">
                <a:solidFill>
                  <a:schemeClr val="tx1"/>
                </a:solidFill>
              </a:rPr>
              <a:t>With technology becoming very dynamic in nature, HPE is seen cautious and is taking necessary steps in order to maintain its leadership. The company is investing heavily on R&amp;D and this is seen as a good move</a:t>
            </a:r>
          </a:p>
          <a:p>
            <a:pPr marL="355600" indent="-260350" fontAlgn="auto">
              <a:spcBef>
                <a:spcPts val="0"/>
              </a:spcBef>
              <a:spcAft>
                <a:spcPts val="0"/>
              </a:spcAft>
              <a:defRPr/>
            </a:pPr>
            <a:endParaRPr lang="en-IN" sz="1400" dirty="0" smtClean="0">
              <a:solidFill>
                <a:schemeClr val="tx1"/>
              </a:solidFill>
            </a:endParaRPr>
          </a:p>
          <a:p>
            <a:pPr marL="355600" indent="-260350" fontAlgn="auto">
              <a:spcBef>
                <a:spcPts val="0"/>
              </a:spcBef>
              <a:spcAft>
                <a:spcPts val="0"/>
              </a:spcAft>
              <a:defRPr/>
            </a:pPr>
            <a:r>
              <a:rPr lang="en-IN" sz="1400" dirty="0" smtClean="0">
                <a:solidFill>
                  <a:schemeClr val="tx1"/>
                </a:solidFill>
              </a:rPr>
              <a:t>HPE is aggressively partnering or acquiring other companies to drive inorganic growth</a:t>
            </a:r>
          </a:p>
          <a:p>
            <a:pPr marL="355600" indent="-260350" fontAlgn="auto">
              <a:spcBef>
                <a:spcPts val="0"/>
              </a:spcBef>
              <a:spcAft>
                <a:spcPts val="0"/>
              </a:spcAft>
              <a:defRPr/>
            </a:pPr>
            <a:endParaRPr lang="en-IN" sz="1400" dirty="0">
              <a:solidFill>
                <a:schemeClr val="tx1"/>
              </a:solidFill>
            </a:endParaRPr>
          </a:p>
          <a:p>
            <a:pPr marL="355600" indent="-260350" fontAlgn="auto">
              <a:spcBef>
                <a:spcPts val="0"/>
              </a:spcBef>
              <a:spcAft>
                <a:spcPts val="0"/>
              </a:spcAft>
              <a:defRPr/>
            </a:pPr>
            <a:r>
              <a:rPr lang="en-IN" sz="1400" dirty="0" smtClean="0">
                <a:solidFill>
                  <a:schemeClr val="tx1"/>
                </a:solidFill>
              </a:rPr>
              <a:t>In terms of price point, HPE is very aggressive and giving a head on competition to firms like IBM and Deloitte.</a:t>
            </a:r>
          </a:p>
        </p:txBody>
      </p:sp>
    </p:spTree>
    <p:extLst>
      <p:ext uri="{BB962C8B-B14F-4D97-AF65-F5344CB8AC3E}">
        <p14:creationId xmlns:p14="http://schemas.microsoft.com/office/powerpoint/2010/main" val="3090777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19" y="284176"/>
            <a:ext cx="7772400" cy="775367"/>
          </a:xfrm>
        </p:spPr>
        <p:txBody>
          <a:bodyPr>
            <a:normAutofit/>
          </a:bodyPr>
          <a:lstStyle/>
          <a:p>
            <a:r>
              <a:rPr lang="en-IN" dirty="0" smtClean="0"/>
              <a:t>HPE Future Outlook</a:t>
            </a:r>
            <a:endParaRPr lang="en-IN" dirty="0"/>
          </a:p>
        </p:txBody>
      </p:sp>
      <p:sp>
        <p:nvSpPr>
          <p:cNvPr id="4" name="Content Placeholder 2"/>
          <p:cNvSpPr txBox="1">
            <a:spLocks/>
          </p:cNvSpPr>
          <p:nvPr/>
        </p:nvSpPr>
        <p:spPr bwMode="auto">
          <a:xfrm>
            <a:off x="685019" y="1280160"/>
            <a:ext cx="8233647" cy="465037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5600" indent="-260350" fontAlgn="auto">
              <a:spcBef>
                <a:spcPts val="0"/>
              </a:spcBef>
              <a:spcAft>
                <a:spcPts val="0"/>
              </a:spcAft>
              <a:defRPr/>
            </a:pPr>
            <a:r>
              <a:rPr lang="en-IN" sz="1200" dirty="0" smtClean="0">
                <a:solidFill>
                  <a:schemeClr val="tx1"/>
                </a:solidFill>
              </a:rPr>
              <a:t>The new HPE is focusing </a:t>
            </a:r>
            <a:r>
              <a:rPr lang="en-IN" sz="1200" dirty="0">
                <a:solidFill>
                  <a:schemeClr val="tx1"/>
                </a:solidFill>
              </a:rPr>
              <a:t>on delivering </a:t>
            </a:r>
            <a:r>
              <a:rPr lang="en-IN" sz="1200" dirty="0" smtClean="0">
                <a:solidFill>
                  <a:schemeClr val="tx1"/>
                </a:solidFill>
              </a:rPr>
              <a:t>unrivalled </a:t>
            </a:r>
            <a:r>
              <a:rPr lang="en-IN" sz="1200" dirty="0">
                <a:solidFill>
                  <a:schemeClr val="tx1"/>
                </a:solidFill>
              </a:rPr>
              <a:t>integrated technology solutions to a market that has the potential to exceed $1 trillion over the next three years</a:t>
            </a:r>
            <a:r>
              <a:rPr lang="en-IN" sz="1200" dirty="0" smtClean="0">
                <a:solidFill>
                  <a:schemeClr val="tx1"/>
                </a:solidFill>
              </a:rPr>
              <a:t>.</a:t>
            </a:r>
          </a:p>
          <a:p>
            <a:pPr marL="355600" indent="-260350" fontAlgn="auto">
              <a:spcBef>
                <a:spcPts val="0"/>
              </a:spcBef>
              <a:spcAft>
                <a:spcPts val="0"/>
              </a:spcAft>
              <a:defRPr/>
            </a:pPr>
            <a:endParaRPr lang="en-IN" sz="1200" dirty="0" smtClean="0">
              <a:solidFill>
                <a:schemeClr val="tx1"/>
              </a:solidFill>
            </a:endParaRPr>
          </a:p>
          <a:p>
            <a:pPr marL="95250" indent="0" fontAlgn="auto">
              <a:spcBef>
                <a:spcPts val="0"/>
              </a:spcBef>
              <a:spcAft>
                <a:spcPts val="0"/>
              </a:spcAft>
              <a:buNone/>
              <a:defRPr/>
            </a:pPr>
            <a:r>
              <a:rPr lang="en-IN" sz="1200" b="1" dirty="0" smtClean="0">
                <a:solidFill>
                  <a:schemeClr val="tx1"/>
                </a:solidFill>
              </a:rPr>
              <a:t>Financial Outlook</a:t>
            </a:r>
          </a:p>
          <a:p>
            <a:pPr marL="355600" indent="-260350" fontAlgn="auto">
              <a:spcBef>
                <a:spcPts val="0"/>
              </a:spcBef>
              <a:spcAft>
                <a:spcPts val="0"/>
              </a:spcAft>
              <a:defRPr/>
            </a:pPr>
            <a:r>
              <a:rPr lang="en-IN" sz="1200" dirty="0" smtClean="0">
                <a:solidFill>
                  <a:schemeClr val="tx1"/>
                </a:solidFill>
              </a:rPr>
              <a:t>The </a:t>
            </a:r>
            <a:r>
              <a:rPr lang="en-IN" sz="1200" dirty="0">
                <a:solidFill>
                  <a:schemeClr val="tx1"/>
                </a:solidFill>
              </a:rPr>
              <a:t>new company estimates fiscal 2016 non-GAAP diluted net EPS to be in the range of $1.85 to $1.95, and estimated GAAP diluted net EPS to be in the range of $0.75 to $</a:t>
            </a:r>
            <a:r>
              <a:rPr lang="en-IN" sz="1200" dirty="0" smtClean="0">
                <a:solidFill>
                  <a:schemeClr val="tx1"/>
                </a:solidFill>
              </a:rPr>
              <a:t>0.85</a:t>
            </a: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r>
              <a:rPr lang="en-IN" sz="1200" dirty="0">
                <a:solidFill>
                  <a:schemeClr val="tx1"/>
                </a:solidFill>
              </a:rPr>
              <a:t>Hewlett Packard Enterprise expects to generate approximately $5.0-$5.2 billion in cash flow from operations and $2.0-$2.2 billion in free cash flow in fiscal 2016</a:t>
            </a:r>
            <a:r>
              <a:rPr lang="en-IN" sz="1200" dirty="0" smtClean="0">
                <a:solidFill>
                  <a:schemeClr val="tx1"/>
                </a:solidFill>
              </a:rPr>
              <a:t>.</a:t>
            </a:r>
          </a:p>
          <a:p>
            <a:pPr marL="355600" indent="-260350" fontAlgn="auto">
              <a:spcBef>
                <a:spcPts val="0"/>
              </a:spcBef>
              <a:spcAft>
                <a:spcPts val="0"/>
              </a:spcAft>
              <a:defRPr/>
            </a:pPr>
            <a:endParaRPr lang="en-IN" sz="1200" dirty="0" smtClean="0">
              <a:solidFill>
                <a:schemeClr val="tx1"/>
              </a:solidFill>
            </a:endParaRPr>
          </a:p>
          <a:p>
            <a:pPr marL="95250" indent="0" fontAlgn="auto">
              <a:spcBef>
                <a:spcPts val="0"/>
              </a:spcBef>
              <a:spcAft>
                <a:spcPts val="0"/>
              </a:spcAft>
              <a:buNone/>
              <a:defRPr/>
            </a:pPr>
            <a:r>
              <a:rPr lang="en-IN" sz="1200" b="1" dirty="0" smtClean="0">
                <a:solidFill>
                  <a:schemeClr val="tx1"/>
                </a:solidFill>
              </a:rPr>
              <a:t>Cloud and Enterprise Services</a:t>
            </a:r>
          </a:p>
          <a:p>
            <a:pPr marL="355600" indent="-260350" fontAlgn="auto">
              <a:spcBef>
                <a:spcPts val="0"/>
              </a:spcBef>
              <a:spcAft>
                <a:spcPts val="0"/>
              </a:spcAft>
              <a:defRPr/>
            </a:pPr>
            <a:r>
              <a:rPr lang="en-IN" sz="1200" dirty="0">
                <a:solidFill>
                  <a:schemeClr val="tx1"/>
                </a:solidFill>
              </a:rPr>
              <a:t>The company expects cloud revenue in fiscal 2015 to be approximately $3 billion, growing over 20% annually for the next several years.   This estimate includes revenue from </a:t>
            </a:r>
            <a:r>
              <a:rPr lang="en-IN" sz="1200" dirty="0" smtClean="0">
                <a:solidFill>
                  <a:schemeClr val="tx1"/>
                </a:solidFill>
              </a:rPr>
              <a:t>enterprise </a:t>
            </a:r>
            <a:r>
              <a:rPr lang="en-IN" sz="1200" dirty="0">
                <a:solidFill>
                  <a:schemeClr val="tx1"/>
                </a:solidFill>
              </a:rPr>
              <a:t>group, software and enterprise services segments which support customers’ cloud build and consume. </a:t>
            </a:r>
            <a:endParaRPr lang="en-IN" sz="1200" dirty="0" smtClean="0">
              <a:solidFill>
                <a:schemeClr val="tx1"/>
              </a:solidFill>
            </a:endParaRP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r>
              <a:rPr lang="en-IN" sz="1200" dirty="0">
                <a:solidFill>
                  <a:schemeClr val="tx1"/>
                </a:solidFill>
              </a:rPr>
              <a:t>The cost reduction program, including the $2 billion restructuring program, is driving operating profit improvement and will result in a long-term, sustainable, market competitive cost structure with a 7-9% operating margin by fiscal 2018</a:t>
            </a:r>
            <a:r>
              <a:rPr lang="en-IN" sz="1200" dirty="0" smtClean="0">
                <a:solidFill>
                  <a:schemeClr val="tx1"/>
                </a:solidFill>
              </a:rPr>
              <a:t>.</a:t>
            </a: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r>
              <a:rPr lang="en-IN" sz="1200" dirty="0">
                <a:solidFill>
                  <a:schemeClr val="tx1"/>
                </a:solidFill>
              </a:rPr>
              <a:t>Approximately 37% of Hewlett Packard Enterprise’s revenue will come from ES</a:t>
            </a:r>
            <a:r>
              <a:rPr lang="en-IN" sz="1200" dirty="0" smtClean="0">
                <a:solidFill>
                  <a:schemeClr val="tx1"/>
                </a:solidFill>
              </a:rPr>
              <a:t>.</a:t>
            </a:r>
          </a:p>
          <a:p>
            <a:pPr marL="355600" indent="-260350" fontAlgn="auto">
              <a:spcBef>
                <a:spcPts val="0"/>
              </a:spcBef>
              <a:spcAft>
                <a:spcPts val="0"/>
              </a:spcAft>
              <a:defRPr/>
            </a:pPr>
            <a:endParaRPr lang="en-IN" sz="1200" dirty="0">
              <a:solidFill>
                <a:schemeClr val="tx1"/>
              </a:solidFill>
            </a:endParaRPr>
          </a:p>
          <a:p>
            <a:pPr marL="95250" indent="0" fontAlgn="auto">
              <a:spcBef>
                <a:spcPts val="0"/>
              </a:spcBef>
              <a:spcAft>
                <a:spcPts val="0"/>
              </a:spcAft>
              <a:buNone/>
              <a:defRPr/>
            </a:pPr>
            <a:r>
              <a:rPr lang="en-IN" sz="1200" b="1" dirty="0" smtClean="0">
                <a:solidFill>
                  <a:schemeClr val="tx1"/>
                </a:solidFill>
              </a:rPr>
              <a:t>Enterprise Group</a:t>
            </a:r>
          </a:p>
          <a:p>
            <a:pPr marL="355600" indent="-260350" fontAlgn="auto">
              <a:spcBef>
                <a:spcPts val="0"/>
              </a:spcBef>
              <a:spcAft>
                <a:spcPts val="0"/>
              </a:spcAft>
              <a:defRPr/>
            </a:pPr>
            <a:r>
              <a:rPr lang="en-IN" sz="1200" dirty="0">
                <a:solidFill>
                  <a:schemeClr val="tx1"/>
                </a:solidFill>
              </a:rPr>
              <a:t>Hewlett Packard Enterprise anticipates the overall market for EG to grow at a 3% CAGR, and certain markets such as converged infrastructure, Cloud Hardware and Network Functions Virtualization, to grow at an even faster pace</a:t>
            </a:r>
            <a:r>
              <a:rPr lang="en-IN" sz="1200" dirty="0" smtClean="0">
                <a:solidFill>
                  <a:schemeClr val="tx1"/>
                </a:solidFill>
              </a:rPr>
              <a:t>.</a:t>
            </a:r>
          </a:p>
          <a:p>
            <a:pPr marL="355600" indent="-260350" fontAlgn="auto">
              <a:spcBef>
                <a:spcPts val="0"/>
              </a:spcBef>
              <a:spcAft>
                <a:spcPts val="0"/>
              </a:spcAft>
              <a:defRPr/>
            </a:pPr>
            <a:endParaRPr lang="en-IN" sz="1200" dirty="0">
              <a:solidFill>
                <a:schemeClr val="tx1"/>
              </a:solidFill>
            </a:endParaRPr>
          </a:p>
          <a:p>
            <a:pPr marL="355600" indent="-260350" fontAlgn="auto">
              <a:spcBef>
                <a:spcPts val="0"/>
              </a:spcBef>
              <a:spcAft>
                <a:spcPts val="0"/>
              </a:spcAft>
              <a:defRPr/>
            </a:pPr>
            <a:r>
              <a:rPr lang="en-IN" sz="1200" dirty="0">
                <a:solidFill>
                  <a:schemeClr val="tx1"/>
                </a:solidFill>
              </a:rPr>
              <a:t>Approximately 50% of Hewlett Packard Enterprise’s revenue will come from EG, spread across servers, storage, networking, and technology services. </a:t>
            </a: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endParaRPr lang="en-IN" sz="1200" dirty="0">
              <a:solidFill>
                <a:schemeClr val="tx1"/>
              </a:solidFill>
            </a:endParaRPr>
          </a:p>
          <a:p>
            <a:pPr marL="95250" indent="0" fontAlgn="auto">
              <a:spcBef>
                <a:spcPts val="0"/>
              </a:spcBef>
              <a:spcAft>
                <a:spcPts val="0"/>
              </a:spcAft>
              <a:buNone/>
              <a:defRPr/>
            </a:pPr>
            <a:endParaRPr lang="en-IN" sz="1200" dirty="0">
              <a:solidFill>
                <a:schemeClr val="tx1"/>
              </a:solidFill>
            </a:endParaRPr>
          </a:p>
        </p:txBody>
      </p:sp>
    </p:spTree>
    <p:extLst>
      <p:ext uri="{BB962C8B-B14F-4D97-AF65-F5344CB8AC3E}">
        <p14:creationId xmlns:p14="http://schemas.microsoft.com/office/powerpoint/2010/main" val="421892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Business and Revenue Model</a:t>
            </a:r>
          </a:p>
        </p:txBody>
      </p:sp>
    </p:spTree>
    <p:extLst>
      <p:ext uri="{BB962C8B-B14F-4D97-AF65-F5344CB8AC3E}">
        <p14:creationId xmlns:p14="http://schemas.microsoft.com/office/powerpoint/2010/main" val="2338241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19" y="284176"/>
            <a:ext cx="7772400" cy="775367"/>
          </a:xfrm>
        </p:spPr>
        <p:txBody>
          <a:bodyPr>
            <a:normAutofit/>
          </a:bodyPr>
          <a:lstStyle/>
          <a:p>
            <a:r>
              <a:rPr lang="en-IN" dirty="0" smtClean="0"/>
              <a:t>HPE Revenue and Business Model</a:t>
            </a:r>
            <a:endParaRPr lang="en-IN" dirty="0"/>
          </a:p>
        </p:txBody>
      </p:sp>
      <p:sp>
        <p:nvSpPr>
          <p:cNvPr id="4" name="Content Placeholder 2"/>
          <p:cNvSpPr txBox="1">
            <a:spLocks/>
          </p:cNvSpPr>
          <p:nvPr/>
        </p:nvSpPr>
        <p:spPr bwMode="auto">
          <a:xfrm>
            <a:off x="539241" y="1059543"/>
            <a:ext cx="8233647" cy="1278708"/>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342900" indent="-34290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accent3">
                    <a:lumMod val="50000"/>
                  </a:schemeClr>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accent3">
                    <a:lumMod val="50000"/>
                  </a:schemeClr>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accent3">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5250" indent="0" fontAlgn="auto">
              <a:spcBef>
                <a:spcPts val="0"/>
              </a:spcBef>
              <a:spcAft>
                <a:spcPts val="0"/>
              </a:spcAft>
              <a:buNone/>
              <a:defRPr/>
            </a:pPr>
            <a:r>
              <a:rPr lang="en-IN" sz="1400" b="1" dirty="0" smtClean="0">
                <a:solidFill>
                  <a:schemeClr val="tx1"/>
                </a:solidFill>
              </a:rPr>
              <a:t>Advantages with HPE</a:t>
            </a:r>
          </a:p>
          <a:p>
            <a:pPr marL="355600" indent="-260350" fontAlgn="auto">
              <a:lnSpc>
                <a:spcPct val="150000"/>
              </a:lnSpc>
              <a:spcBef>
                <a:spcPts val="0"/>
              </a:spcBef>
              <a:spcAft>
                <a:spcPts val="0"/>
              </a:spcAft>
              <a:buFont typeface="+mj-lt"/>
              <a:buAutoNum type="arabicPeriod"/>
              <a:defRPr/>
            </a:pPr>
            <a:r>
              <a:rPr lang="en-IN" sz="1200" dirty="0" smtClean="0">
                <a:solidFill>
                  <a:schemeClr val="tx1"/>
                </a:solidFill>
              </a:rPr>
              <a:t>Address a very large market that offers significant growth Potential</a:t>
            </a:r>
          </a:p>
          <a:p>
            <a:pPr marL="355600" indent="-260350" fontAlgn="auto">
              <a:lnSpc>
                <a:spcPct val="150000"/>
              </a:lnSpc>
              <a:spcBef>
                <a:spcPts val="0"/>
              </a:spcBef>
              <a:spcAft>
                <a:spcPts val="0"/>
              </a:spcAft>
              <a:buFont typeface="+mj-lt"/>
              <a:buAutoNum type="arabicPeriod"/>
              <a:defRPr/>
            </a:pPr>
            <a:r>
              <a:rPr lang="en-IN" sz="1200" dirty="0" smtClean="0">
                <a:solidFill>
                  <a:schemeClr val="tx1"/>
                </a:solidFill>
              </a:rPr>
              <a:t>The revenue base is diversified across a broad portfolio and global footprint</a:t>
            </a:r>
          </a:p>
          <a:p>
            <a:pPr marL="355600" indent="-260350" fontAlgn="auto">
              <a:lnSpc>
                <a:spcPct val="150000"/>
              </a:lnSpc>
              <a:spcBef>
                <a:spcPts val="0"/>
              </a:spcBef>
              <a:spcAft>
                <a:spcPts val="0"/>
              </a:spcAft>
              <a:buFont typeface="+mj-lt"/>
              <a:buAutoNum type="arabicPeriod"/>
              <a:defRPr/>
            </a:pPr>
            <a:r>
              <a:rPr lang="en-IN" sz="1200" dirty="0" smtClean="0">
                <a:solidFill>
                  <a:schemeClr val="tx1"/>
                </a:solidFill>
              </a:rPr>
              <a:t>Recurring revenue and profit streams that drive strong cash flow generation</a:t>
            </a:r>
          </a:p>
          <a:p>
            <a:pPr marL="355600" indent="-260350" fontAlgn="auto">
              <a:lnSpc>
                <a:spcPct val="150000"/>
              </a:lnSpc>
              <a:spcBef>
                <a:spcPts val="0"/>
              </a:spcBef>
              <a:spcAft>
                <a:spcPts val="0"/>
              </a:spcAft>
              <a:buFont typeface="+mj-lt"/>
              <a:buAutoNum type="arabicPeriod"/>
              <a:defRPr/>
            </a:pPr>
            <a:r>
              <a:rPr lang="en-IN" sz="1200" dirty="0" smtClean="0">
                <a:solidFill>
                  <a:schemeClr val="tx1"/>
                </a:solidFill>
              </a:rPr>
              <a:t>The capital structure offers investment and cash return flexibility</a:t>
            </a:r>
          </a:p>
          <a:p>
            <a:pPr marL="355600" indent="-260350" fontAlgn="auto">
              <a:lnSpc>
                <a:spcPct val="150000"/>
              </a:lnSpc>
              <a:spcBef>
                <a:spcPts val="0"/>
              </a:spcBef>
              <a:spcAft>
                <a:spcPts val="0"/>
              </a:spcAft>
              <a:buFont typeface="+mj-lt"/>
              <a:buAutoNum type="arabicPeriod"/>
              <a:defRPr/>
            </a:pPr>
            <a:r>
              <a:rPr lang="en-IN" sz="1200" dirty="0" smtClean="0">
                <a:solidFill>
                  <a:schemeClr val="tx1"/>
                </a:solidFill>
              </a:rPr>
              <a:t>Disciplined ROI-based capital allocation framework drives shareholder value</a:t>
            </a:r>
          </a:p>
          <a:p>
            <a:pPr marL="355600" indent="-260350" fontAlgn="auto">
              <a:spcBef>
                <a:spcPts val="0"/>
              </a:spcBef>
              <a:spcAft>
                <a:spcPts val="0"/>
              </a:spcAft>
              <a:defRPr/>
            </a:pPr>
            <a:endParaRPr lang="en-IN" sz="1200" dirty="0" smtClean="0">
              <a:solidFill>
                <a:schemeClr val="tx1"/>
              </a:solidFill>
            </a:endParaRPr>
          </a:p>
          <a:p>
            <a:pPr marL="355600" indent="-260350" fontAlgn="auto">
              <a:spcBef>
                <a:spcPts val="0"/>
              </a:spcBef>
              <a:spcAft>
                <a:spcPts val="0"/>
              </a:spcAft>
              <a:defRPr/>
            </a:pPr>
            <a:endParaRPr lang="en-IN" sz="1200" dirty="0">
              <a:solidFill>
                <a:schemeClr val="tx1"/>
              </a:solidFill>
            </a:endParaRPr>
          </a:p>
          <a:p>
            <a:pPr marL="95250" indent="0" fontAlgn="auto">
              <a:spcBef>
                <a:spcPts val="0"/>
              </a:spcBef>
              <a:spcAft>
                <a:spcPts val="0"/>
              </a:spcAft>
              <a:buNone/>
              <a:defRPr/>
            </a:pPr>
            <a:endParaRPr lang="en-IN" sz="1200" dirty="0">
              <a:solidFill>
                <a:schemeClr val="tx1"/>
              </a:solidFill>
            </a:endParaRPr>
          </a:p>
        </p:txBody>
      </p:sp>
      <p:pic>
        <p:nvPicPr>
          <p:cNvPr id="3" name="Picture 2"/>
          <p:cNvPicPr>
            <a:picLocks noChangeAspect="1"/>
          </p:cNvPicPr>
          <p:nvPr/>
        </p:nvPicPr>
        <p:blipFill>
          <a:blip r:embed="rId3"/>
          <a:stretch>
            <a:fillRect/>
          </a:stretch>
        </p:blipFill>
        <p:spPr>
          <a:xfrm>
            <a:off x="685019" y="3502914"/>
            <a:ext cx="3116272" cy="3162099"/>
          </a:xfrm>
          <a:prstGeom prst="rect">
            <a:avLst/>
          </a:prstGeom>
        </p:spPr>
      </p:pic>
      <p:pic>
        <p:nvPicPr>
          <p:cNvPr id="5" name="Picture 4"/>
          <p:cNvPicPr>
            <a:picLocks noChangeAspect="1"/>
          </p:cNvPicPr>
          <p:nvPr/>
        </p:nvPicPr>
        <p:blipFill>
          <a:blip r:embed="rId4"/>
          <a:stretch>
            <a:fillRect/>
          </a:stretch>
        </p:blipFill>
        <p:spPr>
          <a:xfrm>
            <a:off x="4304756" y="3514290"/>
            <a:ext cx="3964034" cy="3150723"/>
          </a:xfrm>
          <a:prstGeom prst="rect">
            <a:avLst/>
          </a:prstGeom>
        </p:spPr>
      </p:pic>
      <p:sp>
        <p:nvSpPr>
          <p:cNvPr id="6" name="Title 1"/>
          <p:cNvSpPr txBox="1">
            <a:spLocks/>
          </p:cNvSpPr>
          <p:nvPr/>
        </p:nvSpPr>
        <p:spPr>
          <a:xfrm>
            <a:off x="685019" y="2738923"/>
            <a:ext cx="7772400" cy="77536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dirty="0" smtClean="0"/>
              <a:t>Strategic Focus Areas	</a:t>
            </a:r>
            <a:endParaRPr lang="en-IN" dirty="0"/>
          </a:p>
        </p:txBody>
      </p:sp>
    </p:spTree>
    <p:extLst>
      <p:ext uri="{BB962C8B-B14F-4D97-AF65-F5344CB8AC3E}">
        <p14:creationId xmlns:p14="http://schemas.microsoft.com/office/powerpoint/2010/main" val="2683116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19" y="284176"/>
            <a:ext cx="7772400" cy="775367"/>
          </a:xfrm>
        </p:spPr>
        <p:txBody>
          <a:bodyPr>
            <a:normAutofit fontScale="90000"/>
          </a:bodyPr>
          <a:lstStyle/>
          <a:p>
            <a:r>
              <a:rPr lang="en-IN" dirty="0" smtClean="0"/>
              <a:t>HPE has a diversified revenue stream and that gives a lot of stability to the corporate</a:t>
            </a:r>
            <a:endParaRPr lang="en-IN" dirty="0"/>
          </a:p>
        </p:txBody>
      </p:sp>
      <p:pic>
        <p:nvPicPr>
          <p:cNvPr id="7" name="Picture 6"/>
          <p:cNvPicPr>
            <a:picLocks noChangeAspect="1"/>
          </p:cNvPicPr>
          <p:nvPr/>
        </p:nvPicPr>
        <p:blipFill>
          <a:blip r:embed="rId3"/>
          <a:stretch>
            <a:fillRect/>
          </a:stretch>
        </p:blipFill>
        <p:spPr>
          <a:xfrm>
            <a:off x="685020" y="1190762"/>
            <a:ext cx="3142397" cy="2978304"/>
          </a:xfrm>
          <a:prstGeom prst="rect">
            <a:avLst/>
          </a:prstGeom>
        </p:spPr>
      </p:pic>
      <p:pic>
        <p:nvPicPr>
          <p:cNvPr id="8" name="Picture 7"/>
          <p:cNvPicPr>
            <a:picLocks noChangeAspect="1"/>
          </p:cNvPicPr>
          <p:nvPr/>
        </p:nvPicPr>
        <p:blipFill>
          <a:blip r:embed="rId4"/>
          <a:stretch>
            <a:fillRect/>
          </a:stretch>
        </p:blipFill>
        <p:spPr>
          <a:xfrm>
            <a:off x="4571219" y="1190762"/>
            <a:ext cx="2507397" cy="3267619"/>
          </a:xfrm>
          <a:prstGeom prst="rect">
            <a:avLst/>
          </a:prstGeom>
        </p:spPr>
      </p:pic>
      <p:pic>
        <p:nvPicPr>
          <p:cNvPr id="9" name="Picture 8"/>
          <p:cNvPicPr>
            <a:picLocks noChangeAspect="1"/>
          </p:cNvPicPr>
          <p:nvPr/>
        </p:nvPicPr>
        <p:blipFill>
          <a:blip r:embed="rId5"/>
          <a:stretch>
            <a:fillRect/>
          </a:stretch>
        </p:blipFill>
        <p:spPr>
          <a:xfrm>
            <a:off x="907868" y="4711065"/>
            <a:ext cx="2286000" cy="361950"/>
          </a:xfrm>
          <a:prstGeom prst="rect">
            <a:avLst/>
          </a:prstGeom>
        </p:spPr>
      </p:pic>
      <p:pic>
        <p:nvPicPr>
          <p:cNvPr id="10" name="Picture 9"/>
          <p:cNvPicPr>
            <a:picLocks noChangeAspect="1"/>
          </p:cNvPicPr>
          <p:nvPr/>
        </p:nvPicPr>
        <p:blipFill>
          <a:blip r:embed="rId6"/>
          <a:stretch>
            <a:fillRect/>
          </a:stretch>
        </p:blipFill>
        <p:spPr>
          <a:xfrm>
            <a:off x="756030" y="5258889"/>
            <a:ext cx="3000375" cy="990600"/>
          </a:xfrm>
          <a:prstGeom prst="rect">
            <a:avLst/>
          </a:prstGeom>
        </p:spPr>
      </p:pic>
    </p:spTree>
    <p:extLst>
      <p:ext uri="{BB962C8B-B14F-4D97-AF65-F5344CB8AC3E}">
        <p14:creationId xmlns:p14="http://schemas.microsoft.com/office/powerpoint/2010/main" val="136055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19" y="284176"/>
            <a:ext cx="7772400" cy="775367"/>
          </a:xfrm>
        </p:spPr>
        <p:txBody>
          <a:bodyPr>
            <a:normAutofit fontScale="90000"/>
          </a:bodyPr>
          <a:lstStyle/>
          <a:p>
            <a:r>
              <a:rPr lang="en-IN" dirty="0" smtClean="0"/>
              <a:t>Recurring </a:t>
            </a:r>
            <a:r>
              <a:rPr lang="en-IN" dirty="0"/>
              <a:t>revenue streams drive consistent cash </a:t>
            </a:r>
            <a:r>
              <a:rPr lang="en-IN" dirty="0" smtClean="0"/>
              <a:t>flow for HPE	 </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335456967"/>
              </p:ext>
            </p:extLst>
          </p:nvPr>
        </p:nvGraphicFramePr>
        <p:xfrm>
          <a:off x="685019" y="1501504"/>
          <a:ext cx="7772400" cy="2456396"/>
        </p:xfrm>
        <a:graphic>
          <a:graphicData uri="http://schemas.openxmlformats.org/drawingml/2006/table">
            <a:tbl>
              <a:tblPr bandRow="1">
                <a:tableStyleId>{5C22544A-7EE6-4342-B048-85BDC9FD1C3A}</a:tableStyleId>
              </a:tblPr>
              <a:tblGrid>
                <a:gridCol w="2201872">
                  <a:extLst>
                    <a:ext uri="{9D8B030D-6E8A-4147-A177-3AD203B41FA5}">
                      <a16:colId xmlns:a16="http://schemas.microsoft.com/office/drawing/2014/main" val="1459092940"/>
                    </a:ext>
                  </a:extLst>
                </a:gridCol>
                <a:gridCol w="5570528">
                  <a:extLst>
                    <a:ext uri="{9D8B030D-6E8A-4147-A177-3AD203B41FA5}">
                      <a16:colId xmlns:a16="http://schemas.microsoft.com/office/drawing/2014/main" val="597380103"/>
                    </a:ext>
                  </a:extLst>
                </a:gridCol>
              </a:tblGrid>
              <a:tr h="614099">
                <a:tc>
                  <a:txBody>
                    <a:bodyPr/>
                    <a:lstStyle/>
                    <a:p>
                      <a:r>
                        <a:rPr lang="en-IN" dirty="0" smtClean="0"/>
                        <a:t>Software</a:t>
                      </a:r>
                      <a:endParaRPr lang="en-IN" dirty="0"/>
                    </a:p>
                  </a:txBody>
                  <a:tcPr/>
                </a:tc>
                <a:tc>
                  <a:txBody>
                    <a:bodyPr/>
                    <a:lstStyle/>
                    <a:p>
                      <a:r>
                        <a:rPr lang="en-IN" dirty="0" smtClean="0"/>
                        <a:t>Approximately 50% of revenue is from recurring Support; Professional Services and SaaS also have a significant recurring component</a:t>
                      </a:r>
                      <a:endParaRPr lang="en-IN" dirty="0"/>
                    </a:p>
                  </a:txBody>
                  <a:tcPr/>
                </a:tc>
                <a:extLst>
                  <a:ext uri="{0D108BD9-81ED-4DB2-BD59-A6C34878D82A}">
                    <a16:rowId xmlns:a16="http://schemas.microsoft.com/office/drawing/2014/main" val="3203654360"/>
                  </a:ext>
                </a:extLst>
              </a:tr>
              <a:tr h="614099">
                <a:tc>
                  <a:txBody>
                    <a:bodyPr/>
                    <a:lstStyle/>
                    <a:p>
                      <a:r>
                        <a:rPr lang="en-IN" dirty="0" smtClean="0"/>
                        <a:t>Enterprise Services </a:t>
                      </a:r>
                      <a:endParaRPr lang="en-IN" dirty="0"/>
                    </a:p>
                  </a:txBody>
                  <a:tcPr/>
                </a:tc>
                <a:tc>
                  <a:txBody>
                    <a:bodyPr/>
                    <a:lstStyle/>
                    <a:p>
                      <a:r>
                        <a:rPr lang="en-IN" dirty="0" smtClean="0"/>
                        <a:t>Approximately 70% of expected revenue in FY16 is expected to be secured at the beginning of the year</a:t>
                      </a:r>
                      <a:endParaRPr lang="en-IN" dirty="0"/>
                    </a:p>
                  </a:txBody>
                  <a:tcPr/>
                </a:tc>
                <a:extLst>
                  <a:ext uri="{0D108BD9-81ED-4DB2-BD59-A6C34878D82A}">
                    <a16:rowId xmlns:a16="http://schemas.microsoft.com/office/drawing/2014/main" val="1702574922"/>
                  </a:ext>
                </a:extLst>
              </a:tr>
              <a:tr h="614099">
                <a:tc>
                  <a:txBody>
                    <a:bodyPr/>
                    <a:lstStyle/>
                    <a:p>
                      <a:r>
                        <a:rPr lang="en-IN" dirty="0" smtClean="0"/>
                        <a:t>Enterprise Group</a:t>
                      </a:r>
                      <a:endParaRPr lang="en-IN" dirty="0"/>
                    </a:p>
                  </a:txBody>
                  <a:tcPr/>
                </a:tc>
                <a:tc>
                  <a:txBody>
                    <a:bodyPr/>
                    <a:lstStyle/>
                    <a:p>
                      <a:r>
                        <a:rPr lang="en-IN" dirty="0" smtClean="0"/>
                        <a:t>85% of our Technology Services revenue is from recurring support services, with ~50% of that revenue secure at the beginning of the year</a:t>
                      </a:r>
                      <a:endParaRPr lang="en-IN" dirty="0"/>
                    </a:p>
                  </a:txBody>
                  <a:tcPr/>
                </a:tc>
                <a:extLst>
                  <a:ext uri="{0D108BD9-81ED-4DB2-BD59-A6C34878D82A}">
                    <a16:rowId xmlns:a16="http://schemas.microsoft.com/office/drawing/2014/main" val="3203768985"/>
                  </a:ext>
                </a:extLst>
              </a:tr>
              <a:tr h="614099">
                <a:tc>
                  <a:txBody>
                    <a:bodyPr/>
                    <a:lstStyle/>
                    <a:p>
                      <a:r>
                        <a:rPr lang="en-IN" dirty="0" smtClean="0"/>
                        <a:t>HP Financial Services</a:t>
                      </a:r>
                      <a:endParaRPr lang="en-IN" dirty="0"/>
                    </a:p>
                  </a:txBody>
                  <a:tcPr/>
                </a:tc>
                <a:tc>
                  <a:txBody>
                    <a:bodyPr/>
                    <a:lstStyle/>
                    <a:p>
                      <a:r>
                        <a:rPr lang="en-IN" dirty="0" smtClean="0"/>
                        <a:t>Leasing is all annuity based and makes up 95%+ of revenue for the total financing business with ~60% secure at the start of the year</a:t>
                      </a:r>
                      <a:endParaRPr lang="en-IN" dirty="0"/>
                    </a:p>
                  </a:txBody>
                  <a:tcPr/>
                </a:tc>
                <a:extLst>
                  <a:ext uri="{0D108BD9-81ED-4DB2-BD59-A6C34878D82A}">
                    <a16:rowId xmlns:a16="http://schemas.microsoft.com/office/drawing/2014/main" val="3981012588"/>
                  </a:ext>
                </a:extLst>
              </a:tr>
            </a:tbl>
          </a:graphicData>
        </a:graphic>
      </p:graphicFrame>
      <p:sp>
        <p:nvSpPr>
          <p:cNvPr id="4" name="Rectangle 3"/>
          <p:cNvSpPr/>
          <p:nvPr/>
        </p:nvSpPr>
        <p:spPr>
          <a:xfrm>
            <a:off x="685019" y="4234432"/>
            <a:ext cx="7772400" cy="523220"/>
          </a:xfrm>
          <a:prstGeom prst="rect">
            <a:avLst/>
          </a:prstGeom>
        </p:spPr>
        <p:txBody>
          <a:bodyPr wrap="square">
            <a:spAutoFit/>
          </a:bodyPr>
          <a:lstStyle/>
          <a:p>
            <a:pPr algn="ctr"/>
            <a:r>
              <a:rPr lang="en-IN" sz="1400" dirty="0"/>
              <a:t>The major Hewlett Packard Enterprise business segments have a high mix of recurring and secured revenue</a:t>
            </a:r>
          </a:p>
        </p:txBody>
      </p:sp>
    </p:spTree>
    <p:extLst>
      <p:ext uri="{BB962C8B-B14F-4D97-AF65-F5344CB8AC3E}">
        <p14:creationId xmlns:p14="http://schemas.microsoft.com/office/powerpoint/2010/main" val="3725515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Key Products And Solutions</a:t>
            </a:r>
            <a:endParaRPr lang="en-IN" dirty="0"/>
          </a:p>
        </p:txBody>
      </p:sp>
    </p:spTree>
    <p:extLst>
      <p:ext uri="{BB962C8B-B14F-4D97-AF65-F5344CB8AC3E}">
        <p14:creationId xmlns:p14="http://schemas.microsoft.com/office/powerpoint/2010/main" val="2738753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686</TotalTime>
  <Words>5075</Words>
  <Application>Microsoft Office PowerPoint</Application>
  <PresentationFormat>On-screen Show (4:3)</PresentationFormat>
  <Paragraphs>646</Paragraphs>
  <Slides>34</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等线</vt:lpstr>
      <vt:lpstr>等线 Light</vt:lpstr>
      <vt:lpstr>Office Theme</vt:lpstr>
      <vt:lpstr>HP Enterprises</vt:lpstr>
      <vt:lpstr>‘HP Enterprise’ - Background</vt:lpstr>
      <vt:lpstr>Current Situation</vt:lpstr>
      <vt:lpstr>HPE Future Outlook</vt:lpstr>
      <vt:lpstr>Business and Revenue Model</vt:lpstr>
      <vt:lpstr>HPE Revenue and Business Model</vt:lpstr>
      <vt:lpstr>HPE has a diversified revenue stream and that gives a lot of stability to the corporate</vt:lpstr>
      <vt:lpstr>Recurring revenue streams drive consistent cash flow for HPE  </vt:lpstr>
      <vt:lpstr>Key Products And Solutions</vt:lpstr>
      <vt:lpstr>HPE Market Offerings</vt:lpstr>
      <vt:lpstr>HPE Market Offerings</vt:lpstr>
      <vt:lpstr>HPE Market Offerings</vt:lpstr>
      <vt:lpstr>HPE Outsourcing Landscape</vt:lpstr>
      <vt:lpstr>Financials</vt:lpstr>
      <vt:lpstr>HP Revenue Trend</vt:lpstr>
      <vt:lpstr>Revenue and Margin </vt:lpstr>
      <vt:lpstr>HP Clients </vt:lpstr>
      <vt:lpstr>Partnership</vt:lpstr>
      <vt:lpstr>HP Partners Alliances will cost-effectively fill capability gaps, while acquisition activity will be selective in the near term</vt:lpstr>
      <vt:lpstr>HP’s Recent Alliances</vt:lpstr>
      <vt:lpstr>HP’s Recent Alliances</vt:lpstr>
      <vt:lpstr>HP’s Global Alliance</vt:lpstr>
      <vt:lpstr>HP’s Global Alliance</vt:lpstr>
      <vt:lpstr>HPE Partners  App Development., testing and deployment</vt:lpstr>
      <vt:lpstr>HPE Partners</vt:lpstr>
      <vt:lpstr>Acquisitions</vt:lpstr>
      <vt:lpstr>HP’s Recent Acquisitions</vt:lpstr>
      <vt:lpstr>HP’s Recent Acquisitions</vt:lpstr>
      <vt:lpstr>Key Executives And Global Reach</vt:lpstr>
      <vt:lpstr>HP Enterprise Corporate Organizational Chart</vt:lpstr>
      <vt:lpstr>HP Enterprise Locations</vt:lpstr>
      <vt:lpstr>SWOT</vt:lpstr>
      <vt:lpstr>PowerPoint Presentation</vt:lpstr>
      <vt:lpstr>Key Takeaway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HP Enterprises</dc:title>
  <dc:creator>Ravi</dc:creator>
  <cp:lastModifiedBy>Ravi</cp:lastModifiedBy>
  <cp:revision>56</cp:revision>
  <dcterms:created xsi:type="dcterms:W3CDTF">2016-01-08T18:40:24Z</dcterms:created>
  <dcterms:modified xsi:type="dcterms:W3CDTF">2016-01-10T17:18:36Z</dcterms:modified>
</cp:coreProperties>
</file>